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99" r:id="rId7"/>
    <p:sldId id="293" r:id="rId8"/>
    <p:sldId id="294" r:id="rId9"/>
    <p:sldId id="290" r:id="rId10"/>
    <p:sldId id="291" r:id="rId11"/>
    <p:sldId id="292" r:id="rId12"/>
    <p:sldId id="259" r:id="rId13"/>
    <p:sldId id="260" r:id="rId14"/>
    <p:sldId id="261" r:id="rId15"/>
    <p:sldId id="262" r:id="rId16"/>
    <p:sldId id="263" r:id="rId17"/>
    <p:sldId id="258" r:id="rId18"/>
    <p:sldId id="264" r:id="rId19"/>
    <p:sldId id="271" r:id="rId20"/>
    <p:sldId id="268" r:id="rId21"/>
    <p:sldId id="273" r:id="rId22"/>
    <p:sldId id="277" r:id="rId23"/>
    <p:sldId id="269" r:id="rId24"/>
    <p:sldId id="276" r:id="rId25"/>
    <p:sldId id="296" r:id="rId26"/>
    <p:sldId id="297" r:id="rId27"/>
    <p:sldId id="279" r:id="rId28"/>
    <p:sldId id="278" r:id="rId29"/>
    <p:sldId id="265" r:id="rId30"/>
    <p:sldId id="280" r:id="rId31"/>
    <p:sldId id="281" r:id="rId32"/>
    <p:sldId id="282" r:id="rId33"/>
    <p:sldId id="283" r:id="rId34"/>
    <p:sldId id="284" r:id="rId35"/>
    <p:sldId id="285" r:id="rId36"/>
    <p:sldId id="286" r:id="rId37"/>
    <p:sldId id="287" r:id="rId38"/>
    <p:sldId id="288" r:id="rId39"/>
    <p:sldId id="289" r:id="rId40"/>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CB890-5305-29B4-3792-FCBC1B2B440E}" v="1" dt="2026-03-01T20:41:57.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p:restoredTop sz="94876"/>
  </p:normalViewPr>
  <p:slideViewPr>
    <p:cSldViewPr snapToGrid="0" snapToObjects="1">
      <p:cViewPr varScale="1">
        <p:scale>
          <a:sx n="105" d="100"/>
          <a:sy n="105" d="100"/>
        </p:scale>
        <p:origin x="8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A BORGES BARAHONA" userId="S::a23203558@alumnos.uady.mx::86662f02-fb16-469b-9a53-458192d33240" providerId="AD" clId="Web-{1D2CB890-5305-29B4-3792-FCBC1B2B440E}"/>
    <pc:docChg chg="delSld">
      <pc:chgData name="MARIANA BORGES BARAHONA" userId="S::a23203558@alumnos.uady.mx::86662f02-fb16-469b-9a53-458192d33240" providerId="AD" clId="Web-{1D2CB890-5305-29B4-3792-FCBC1B2B440E}" dt="2026-03-01T20:41:57.747" v="0"/>
      <pc:docMkLst>
        <pc:docMk/>
      </pc:docMkLst>
      <pc:sldChg chg="del">
        <pc:chgData name="MARIANA BORGES BARAHONA" userId="S::a23203558@alumnos.uady.mx::86662f02-fb16-469b-9a53-458192d33240" providerId="AD" clId="Web-{1D2CB890-5305-29B4-3792-FCBC1B2B440E}" dt="2026-03-01T20:41:57.747" v="0"/>
        <pc:sldMkLst>
          <pc:docMk/>
          <pc:sldMk cId="1354928162" sldId="29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593DA-FE36-44E3-AD63-6871A164E554}"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s-MX"/>
        </a:p>
      </dgm:t>
    </dgm:pt>
    <dgm:pt modelId="{47B24A72-CFCD-47F8-AF6A-DA9D41284707}">
      <dgm:prSet phldrT="[Texto]"/>
      <dgm:spPr>
        <a:ln>
          <a:solidFill>
            <a:schemeClr val="accent2">
              <a:lumMod val="75000"/>
            </a:schemeClr>
          </a:solidFill>
        </a:ln>
      </dgm:spPr>
      <dgm:t>
        <a:bodyPr/>
        <a:lstStyle/>
        <a:p>
          <a:r>
            <a:rPr lang="es-MX" b="1" dirty="0"/>
            <a:t>ÉPICO</a:t>
          </a:r>
        </a:p>
      </dgm:t>
    </dgm:pt>
    <dgm:pt modelId="{2801CF9E-855E-4845-B29B-5E713E57D789}" type="parTrans" cxnId="{ABF28C09-8ADD-473F-80CE-BB74B548A3AA}">
      <dgm:prSet/>
      <dgm:spPr/>
      <dgm:t>
        <a:bodyPr/>
        <a:lstStyle/>
        <a:p>
          <a:endParaRPr lang="es-MX"/>
        </a:p>
      </dgm:t>
    </dgm:pt>
    <dgm:pt modelId="{22878235-EED4-4C16-82E6-6867BE3B9BA9}" type="sibTrans" cxnId="{ABF28C09-8ADD-473F-80CE-BB74B548A3AA}">
      <dgm:prSet/>
      <dgm:spPr/>
      <dgm:t>
        <a:bodyPr/>
        <a:lstStyle/>
        <a:p>
          <a:endParaRPr lang="es-MX"/>
        </a:p>
      </dgm:t>
    </dgm:pt>
    <dgm:pt modelId="{7FC5D04B-C4DD-4C0F-9CDE-4FA6B5AF9F40}">
      <dgm:prSet phldrT="[Texto]"/>
      <dgm:spPr>
        <a:solidFill>
          <a:schemeClr val="accent4">
            <a:lumMod val="75000"/>
          </a:schemeClr>
        </a:solidFill>
        <a:ln>
          <a:solidFill>
            <a:schemeClr val="accent2">
              <a:lumMod val="75000"/>
            </a:schemeClr>
          </a:solidFill>
        </a:ln>
      </dgm:spPr>
      <dgm:t>
        <a:bodyPr/>
        <a:lstStyle/>
        <a:p>
          <a:r>
            <a:rPr lang="es-MX" b="1" dirty="0"/>
            <a:t>FÁBULA</a:t>
          </a:r>
        </a:p>
      </dgm:t>
    </dgm:pt>
    <dgm:pt modelId="{09D287C2-AE81-4C66-9D10-3498491ED77E}" type="parTrans" cxnId="{C4D0DFED-3163-4E70-9115-8527803E59A0}">
      <dgm:prSet/>
      <dgm:spPr/>
      <dgm:t>
        <a:bodyPr/>
        <a:lstStyle/>
        <a:p>
          <a:endParaRPr lang="es-MX"/>
        </a:p>
      </dgm:t>
    </dgm:pt>
    <dgm:pt modelId="{2EC80ACB-BD04-40A7-8D5E-91888328B782}" type="sibTrans" cxnId="{C4D0DFED-3163-4E70-9115-8527803E59A0}">
      <dgm:prSet/>
      <dgm:spPr/>
      <dgm:t>
        <a:bodyPr/>
        <a:lstStyle/>
        <a:p>
          <a:endParaRPr lang="es-MX"/>
        </a:p>
      </dgm:t>
    </dgm:pt>
    <dgm:pt modelId="{63897F7F-86F9-40FE-A014-A6A32692CE37}">
      <dgm:prSet phldrT="[Texto]"/>
      <dgm:spPr>
        <a:solidFill>
          <a:srgbClr val="92D050"/>
        </a:solidFill>
        <a:ln>
          <a:solidFill>
            <a:schemeClr val="accent2">
              <a:lumMod val="75000"/>
            </a:schemeClr>
          </a:solidFill>
        </a:ln>
      </dgm:spPr>
      <dgm:t>
        <a:bodyPr/>
        <a:lstStyle/>
        <a:p>
          <a:r>
            <a:rPr lang="es-MX" b="1" dirty="0"/>
            <a:t>LEYENDA</a:t>
          </a:r>
        </a:p>
      </dgm:t>
    </dgm:pt>
    <dgm:pt modelId="{1930E808-F5AC-429C-BF5B-0A30C8111982}" type="parTrans" cxnId="{EAB8CF21-BF6B-41E5-AF57-4B60933C2D16}">
      <dgm:prSet/>
      <dgm:spPr/>
      <dgm:t>
        <a:bodyPr/>
        <a:lstStyle/>
        <a:p>
          <a:endParaRPr lang="es-MX"/>
        </a:p>
      </dgm:t>
    </dgm:pt>
    <dgm:pt modelId="{8C2C9193-56A6-4244-BD97-495E292E4ED9}" type="sibTrans" cxnId="{EAB8CF21-BF6B-41E5-AF57-4B60933C2D16}">
      <dgm:prSet/>
      <dgm:spPr/>
      <dgm:t>
        <a:bodyPr/>
        <a:lstStyle/>
        <a:p>
          <a:endParaRPr lang="es-MX"/>
        </a:p>
      </dgm:t>
    </dgm:pt>
    <dgm:pt modelId="{5C28CD83-3A3F-4E7C-AB66-EF4C4123B71D}">
      <dgm:prSet phldrT="[Texto]"/>
      <dgm:spPr>
        <a:solidFill>
          <a:schemeClr val="accent6"/>
        </a:solidFill>
        <a:ln>
          <a:solidFill>
            <a:schemeClr val="accent2">
              <a:lumMod val="75000"/>
            </a:schemeClr>
          </a:solidFill>
        </a:ln>
      </dgm:spPr>
      <dgm:t>
        <a:bodyPr/>
        <a:lstStyle/>
        <a:p>
          <a:r>
            <a:rPr lang="es-MX" b="1" dirty="0"/>
            <a:t>MITO</a:t>
          </a:r>
        </a:p>
      </dgm:t>
    </dgm:pt>
    <dgm:pt modelId="{C49A7445-D313-477D-AC2A-1C7DFD819230}" type="parTrans" cxnId="{8EB94958-E695-4572-8648-A8035C087ADA}">
      <dgm:prSet/>
      <dgm:spPr/>
      <dgm:t>
        <a:bodyPr/>
        <a:lstStyle/>
        <a:p>
          <a:endParaRPr lang="es-MX"/>
        </a:p>
      </dgm:t>
    </dgm:pt>
    <dgm:pt modelId="{B43FDEA9-053D-4E90-B38A-19AC90390ED8}" type="sibTrans" cxnId="{8EB94958-E695-4572-8648-A8035C087ADA}">
      <dgm:prSet/>
      <dgm:spPr/>
      <dgm:t>
        <a:bodyPr/>
        <a:lstStyle/>
        <a:p>
          <a:endParaRPr lang="es-MX"/>
        </a:p>
      </dgm:t>
    </dgm:pt>
    <dgm:pt modelId="{071D59F7-C1D5-4486-B3CE-3EC1D2B716FB}">
      <dgm:prSet phldrT="[Texto]"/>
      <dgm:spPr>
        <a:solidFill>
          <a:srgbClr val="3399FF"/>
        </a:solidFill>
        <a:ln>
          <a:solidFill>
            <a:schemeClr val="accent2">
              <a:lumMod val="75000"/>
            </a:schemeClr>
          </a:solidFill>
        </a:ln>
      </dgm:spPr>
      <dgm:t>
        <a:bodyPr/>
        <a:lstStyle/>
        <a:p>
          <a:r>
            <a:rPr lang="es-MX" b="1" dirty="0"/>
            <a:t>EPOPEYA</a:t>
          </a:r>
        </a:p>
      </dgm:t>
    </dgm:pt>
    <dgm:pt modelId="{4E86FCD2-2CD9-4F58-912C-F44B5F5AD011}" type="parTrans" cxnId="{B70A9241-8315-4FA2-AB20-AD70D94A4A39}">
      <dgm:prSet/>
      <dgm:spPr/>
      <dgm:t>
        <a:bodyPr/>
        <a:lstStyle/>
        <a:p>
          <a:endParaRPr lang="es-MX"/>
        </a:p>
      </dgm:t>
    </dgm:pt>
    <dgm:pt modelId="{C0E7059C-1D69-45AA-BD85-4CA31C765E3B}" type="sibTrans" cxnId="{B70A9241-8315-4FA2-AB20-AD70D94A4A39}">
      <dgm:prSet/>
      <dgm:spPr/>
      <dgm:t>
        <a:bodyPr/>
        <a:lstStyle/>
        <a:p>
          <a:endParaRPr lang="es-MX"/>
        </a:p>
      </dgm:t>
    </dgm:pt>
    <dgm:pt modelId="{919D7EE2-8E33-4D56-8957-995E072888F0}">
      <dgm:prSet/>
      <dgm:spPr>
        <a:solidFill>
          <a:srgbClr val="FF0000"/>
        </a:solidFill>
        <a:ln>
          <a:solidFill>
            <a:schemeClr val="accent2">
              <a:lumMod val="75000"/>
            </a:schemeClr>
          </a:solidFill>
        </a:ln>
      </dgm:spPr>
      <dgm:t>
        <a:bodyPr/>
        <a:lstStyle/>
        <a:p>
          <a:r>
            <a:rPr lang="es-MX" b="1" dirty="0"/>
            <a:t>NOVELA</a:t>
          </a:r>
        </a:p>
      </dgm:t>
    </dgm:pt>
    <dgm:pt modelId="{C98E300C-7555-4E96-9770-ED5155987A4A}" type="parTrans" cxnId="{5084329D-0360-4AC3-B57D-0E3D6D8DC9E0}">
      <dgm:prSet/>
      <dgm:spPr/>
      <dgm:t>
        <a:bodyPr/>
        <a:lstStyle/>
        <a:p>
          <a:endParaRPr lang="es-MX"/>
        </a:p>
      </dgm:t>
    </dgm:pt>
    <dgm:pt modelId="{AE354754-9527-4E00-9366-BBE484B57976}" type="sibTrans" cxnId="{5084329D-0360-4AC3-B57D-0E3D6D8DC9E0}">
      <dgm:prSet/>
      <dgm:spPr/>
      <dgm:t>
        <a:bodyPr/>
        <a:lstStyle/>
        <a:p>
          <a:endParaRPr lang="es-MX"/>
        </a:p>
      </dgm:t>
    </dgm:pt>
    <dgm:pt modelId="{02C3004C-86EE-4271-9939-4B229BC7AE23}">
      <dgm:prSet/>
      <dgm:spPr>
        <a:solidFill>
          <a:schemeClr val="bg1">
            <a:lumMod val="65000"/>
          </a:schemeClr>
        </a:solidFill>
        <a:ln>
          <a:solidFill>
            <a:schemeClr val="accent2">
              <a:lumMod val="75000"/>
            </a:schemeClr>
          </a:solidFill>
        </a:ln>
      </dgm:spPr>
      <dgm:t>
        <a:bodyPr/>
        <a:lstStyle/>
        <a:p>
          <a:r>
            <a:rPr lang="es-MX" b="1" dirty="0"/>
            <a:t>CUENTO</a:t>
          </a:r>
        </a:p>
      </dgm:t>
    </dgm:pt>
    <dgm:pt modelId="{5C3B5AE6-3946-4B38-9BB4-1CD0B8905282}" type="parTrans" cxnId="{6A31F6A1-DA6A-47FD-BC33-D2DACD6A1260}">
      <dgm:prSet/>
      <dgm:spPr/>
      <dgm:t>
        <a:bodyPr/>
        <a:lstStyle/>
        <a:p>
          <a:endParaRPr lang="es-MX"/>
        </a:p>
      </dgm:t>
    </dgm:pt>
    <dgm:pt modelId="{8CD1DD9D-D160-43B0-B7B9-C1BF04DD6296}" type="sibTrans" cxnId="{6A31F6A1-DA6A-47FD-BC33-D2DACD6A1260}">
      <dgm:prSet/>
      <dgm:spPr/>
      <dgm:t>
        <a:bodyPr/>
        <a:lstStyle/>
        <a:p>
          <a:endParaRPr lang="es-MX"/>
        </a:p>
      </dgm:t>
    </dgm:pt>
    <dgm:pt modelId="{611A4D6F-E349-4286-A9B6-459F9875798B}" type="pres">
      <dgm:prSet presAssocID="{646593DA-FE36-44E3-AD63-6871A164E554}" presName="cycle" presStyleCnt="0">
        <dgm:presLayoutVars>
          <dgm:chMax val="1"/>
          <dgm:dir/>
          <dgm:animLvl val="ctr"/>
          <dgm:resizeHandles val="exact"/>
        </dgm:presLayoutVars>
      </dgm:prSet>
      <dgm:spPr/>
    </dgm:pt>
    <dgm:pt modelId="{74BA6C66-7E16-44BD-AF4B-7C7A671254D5}" type="pres">
      <dgm:prSet presAssocID="{47B24A72-CFCD-47F8-AF6A-DA9D41284707}" presName="centerShape" presStyleLbl="node0" presStyleIdx="0" presStyleCnt="1" custScaleX="139215" custLinFactNeighborX="-8731" custLinFactNeighborY="-7791"/>
      <dgm:spPr/>
    </dgm:pt>
    <dgm:pt modelId="{BD5169B3-D514-4E67-A05C-C74E0ACE53A5}" type="pres">
      <dgm:prSet presAssocID="{09D287C2-AE81-4C66-9D10-3498491ED77E}" presName="Name9" presStyleLbl="parChTrans1D2" presStyleIdx="0" presStyleCnt="6"/>
      <dgm:spPr/>
    </dgm:pt>
    <dgm:pt modelId="{F7751012-2FCA-4C80-9BEC-B027DC0E0BE6}" type="pres">
      <dgm:prSet presAssocID="{09D287C2-AE81-4C66-9D10-3498491ED77E}" presName="connTx" presStyleLbl="parChTrans1D2" presStyleIdx="0" presStyleCnt="6"/>
      <dgm:spPr/>
    </dgm:pt>
    <dgm:pt modelId="{0C3BD627-93FC-40B1-9B97-E345E76A6456}" type="pres">
      <dgm:prSet presAssocID="{7FC5D04B-C4DD-4C0F-9CDE-4FA6B5AF9F40}" presName="node" presStyleLbl="node1" presStyleIdx="0" presStyleCnt="6" custScaleX="137661" custRadScaleRad="105922" custRadScaleInc="104935">
        <dgm:presLayoutVars>
          <dgm:bulletEnabled val="1"/>
        </dgm:presLayoutVars>
      </dgm:prSet>
      <dgm:spPr/>
    </dgm:pt>
    <dgm:pt modelId="{1FDF32DC-2356-4B97-A9F0-AA98B66853FA}" type="pres">
      <dgm:prSet presAssocID="{1930E808-F5AC-429C-BF5B-0A30C8111982}" presName="Name9" presStyleLbl="parChTrans1D2" presStyleIdx="1" presStyleCnt="6"/>
      <dgm:spPr/>
    </dgm:pt>
    <dgm:pt modelId="{21445A28-01B6-4666-8272-A7E8BA9CE3EE}" type="pres">
      <dgm:prSet presAssocID="{1930E808-F5AC-429C-BF5B-0A30C8111982}" presName="connTx" presStyleLbl="parChTrans1D2" presStyleIdx="1" presStyleCnt="6"/>
      <dgm:spPr/>
    </dgm:pt>
    <dgm:pt modelId="{A9102CEF-4AFF-4BEE-8F81-382B8991D2F8}" type="pres">
      <dgm:prSet presAssocID="{63897F7F-86F9-40FE-A014-A6A32692CE37}" presName="node" presStyleLbl="node1" presStyleIdx="1" presStyleCnt="6" custRadScaleRad="218878" custRadScaleInc="65882">
        <dgm:presLayoutVars>
          <dgm:bulletEnabled val="1"/>
        </dgm:presLayoutVars>
      </dgm:prSet>
      <dgm:spPr/>
    </dgm:pt>
    <dgm:pt modelId="{94010FD4-D8C4-4062-B648-836B22F1BEC5}" type="pres">
      <dgm:prSet presAssocID="{C49A7445-D313-477D-AC2A-1C7DFD819230}" presName="Name9" presStyleLbl="parChTrans1D2" presStyleIdx="2" presStyleCnt="6"/>
      <dgm:spPr/>
    </dgm:pt>
    <dgm:pt modelId="{F78B943A-BF52-4D1D-B251-6C8C59171943}" type="pres">
      <dgm:prSet presAssocID="{C49A7445-D313-477D-AC2A-1C7DFD819230}" presName="connTx" presStyleLbl="parChTrans1D2" presStyleIdx="2" presStyleCnt="6"/>
      <dgm:spPr/>
    </dgm:pt>
    <dgm:pt modelId="{6637FE0B-726D-4B04-8460-20CD599616B7}" type="pres">
      <dgm:prSet presAssocID="{5C28CD83-3A3F-4E7C-AB66-EF4C4123B71D}" presName="node" presStyleLbl="node1" presStyleIdx="2" presStyleCnt="6" custRadScaleRad="163592" custRadScaleInc="-15872">
        <dgm:presLayoutVars>
          <dgm:bulletEnabled val="1"/>
        </dgm:presLayoutVars>
      </dgm:prSet>
      <dgm:spPr/>
    </dgm:pt>
    <dgm:pt modelId="{A88CF5F8-E234-4A7C-A85C-7DD246BC86DD}" type="pres">
      <dgm:prSet presAssocID="{4E86FCD2-2CD9-4F58-912C-F44B5F5AD011}" presName="Name9" presStyleLbl="parChTrans1D2" presStyleIdx="3" presStyleCnt="6"/>
      <dgm:spPr/>
    </dgm:pt>
    <dgm:pt modelId="{55E5B545-BF59-44A6-8BF0-71D0402EA37A}" type="pres">
      <dgm:prSet presAssocID="{4E86FCD2-2CD9-4F58-912C-F44B5F5AD011}" presName="connTx" presStyleLbl="parChTrans1D2" presStyleIdx="3" presStyleCnt="6"/>
      <dgm:spPr/>
    </dgm:pt>
    <dgm:pt modelId="{09742B9E-F523-4EAA-B52E-A30B70533C29}" type="pres">
      <dgm:prSet presAssocID="{071D59F7-C1D5-4486-B3CE-3EC1D2B716FB}" presName="node" presStyleLbl="node1" presStyleIdx="3" presStyleCnt="6" custRadScaleRad="94825" custRadScaleInc="-11444">
        <dgm:presLayoutVars>
          <dgm:bulletEnabled val="1"/>
        </dgm:presLayoutVars>
      </dgm:prSet>
      <dgm:spPr/>
    </dgm:pt>
    <dgm:pt modelId="{FA519188-B2CF-4D36-B427-EBD8FF50FEBD}" type="pres">
      <dgm:prSet presAssocID="{C98E300C-7555-4E96-9770-ED5155987A4A}" presName="Name9" presStyleLbl="parChTrans1D2" presStyleIdx="4" presStyleCnt="6"/>
      <dgm:spPr/>
    </dgm:pt>
    <dgm:pt modelId="{33E8FE9C-0A6E-44E2-B83C-D16F29CDED3A}" type="pres">
      <dgm:prSet presAssocID="{C98E300C-7555-4E96-9770-ED5155987A4A}" presName="connTx" presStyleLbl="parChTrans1D2" presStyleIdx="4" presStyleCnt="6"/>
      <dgm:spPr/>
    </dgm:pt>
    <dgm:pt modelId="{574BA0C1-F434-4B22-99A8-96184DC88EF3}" type="pres">
      <dgm:prSet presAssocID="{919D7EE2-8E33-4D56-8957-995E072888F0}" presName="node" presStyleLbl="node1" presStyleIdx="4" presStyleCnt="6" custRadScaleRad="191669" custRadScaleInc="5407">
        <dgm:presLayoutVars>
          <dgm:bulletEnabled val="1"/>
        </dgm:presLayoutVars>
      </dgm:prSet>
      <dgm:spPr/>
    </dgm:pt>
    <dgm:pt modelId="{3C5EA539-E004-4B0E-ACB7-3F0D5BBAE1BC}" type="pres">
      <dgm:prSet presAssocID="{5C3B5AE6-3946-4B38-9BB4-1CD0B8905282}" presName="Name9" presStyleLbl="parChTrans1D2" presStyleIdx="5" presStyleCnt="6"/>
      <dgm:spPr/>
    </dgm:pt>
    <dgm:pt modelId="{9FAEC2EE-510D-40D2-AE6D-3D0A9BE718F7}" type="pres">
      <dgm:prSet presAssocID="{5C3B5AE6-3946-4B38-9BB4-1CD0B8905282}" presName="connTx" presStyleLbl="parChTrans1D2" presStyleIdx="5" presStyleCnt="6"/>
      <dgm:spPr/>
    </dgm:pt>
    <dgm:pt modelId="{341CF789-0C83-4457-A5C5-368149C3D9D9}" type="pres">
      <dgm:prSet presAssocID="{02C3004C-86EE-4271-9939-4B229BC7AE23}" presName="node" presStyleLbl="node1" presStyleIdx="5" presStyleCnt="6" custRadScaleRad="200257" custRadScaleInc="-11322">
        <dgm:presLayoutVars>
          <dgm:bulletEnabled val="1"/>
        </dgm:presLayoutVars>
      </dgm:prSet>
      <dgm:spPr/>
    </dgm:pt>
  </dgm:ptLst>
  <dgm:cxnLst>
    <dgm:cxn modelId="{513A3E00-9D0B-5147-BFCE-99E411FB4807}" type="presOf" srcId="{4E86FCD2-2CD9-4F58-912C-F44B5F5AD011}" destId="{A88CF5F8-E234-4A7C-A85C-7DD246BC86DD}" srcOrd="0" destOrd="0" presId="urn:microsoft.com/office/officeart/2005/8/layout/radial1"/>
    <dgm:cxn modelId="{85739B01-47ED-0C49-990B-D584F2ECCBC1}" type="presOf" srcId="{071D59F7-C1D5-4486-B3CE-3EC1D2B716FB}" destId="{09742B9E-F523-4EAA-B52E-A30B70533C29}" srcOrd="0" destOrd="0" presId="urn:microsoft.com/office/officeart/2005/8/layout/radial1"/>
    <dgm:cxn modelId="{D98B1D06-5F0A-AE49-B9C9-D3215B65DB4F}" type="presOf" srcId="{7FC5D04B-C4DD-4C0F-9CDE-4FA6B5AF9F40}" destId="{0C3BD627-93FC-40B1-9B97-E345E76A6456}" srcOrd="0" destOrd="0" presId="urn:microsoft.com/office/officeart/2005/8/layout/radial1"/>
    <dgm:cxn modelId="{ABF28C09-8ADD-473F-80CE-BB74B548A3AA}" srcId="{646593DA-FE36-44E3-AD63-6871A164E554}" destId="{47B24A72-CFCD-47F8-AF6A-DA9D41284707}" srcOrd="0" destOrd="0" parTransId="{2801CF9E-855E-4845-B29B-5E713E57D789}" sibTransId="{22878235-EED4-4C16-82E6-6867BE3B9BA9}"/>
    <dgm:cxn modelId="{D787870A-5B75-8E4E-B087-0A99E4B04FB5}" type="presOf" srcId="{02C3004C-86EE-4271-9939-4B229BC7AE23}" destId="{341CF789-0C83-4457-A5C5-368149C3D9D9}" srcOrd="0" destOrd="0" presId="urn:microsoft.com/office/officeart/2005/8/layout/radial1"/>
    <dgm:cxn modelId="{EAB8CF21-BF6B-41E5-AF57-4B60933C2D16}" srcId="{47B24A72-CFCD-47F8-AF6A-DA9D41284707}" destId="{63897F7F-86F9-40FE-A014-A6A32692CE37}" srcOrd="1" destOrd="0" parTransId="{1930E808-F5AC-429C-BF5B-0A30C8111982}" sibTransId="{8C2C9193-56A6-4244-BD97-495E292E4ED9}"/>
    <dgm:cxn modelId="{E8C27334-E488-3B4B-8722-4CD61E44C784}" type="presOf" srcId="{5C3B5AE6-3946-4B38-9BB4-1CD0B8905282}" destId="{9FAEC2EE-510D-40D2-AE6D-3D0A9BE718F7}" srcOrd="1" destOrd="0" presId="urn:microsoft.com/office/officeart/2005/8/layout/radial1"/>
    <dgm:cxn modelId="{7671A134-9F8F-564F-A27D-53C73F38AAEF}" type="presOf" srcId="{47B24A72-CFCD-47F8-AF6A-DA9D41284707}" destId="{74BA6C66-7E16-44BD-AF4B-7C7A671254D5}" srcOrd="0" destOrd="0" presId="urn:microsoft.com/office/officeart/2005/8/layout/radial1"/>
    <dgm:cxn modelId="{D1253E36-7433-3741-BC8C-23D6E8B3CAA8}" type="presOf" srcId="{09D287C2-AE81-4C66-9D10-3498491ED77E}" destId="{BD5169B3-D514-4E67-A05C-C74E0ACE53A5}" srcOrd="0" destOrd="0" presId="urn:microsoft.com/office/officeart/2005/8/layout/radial1"/>
    <dgm:cxn modelId="{9254E65B-48EB-904D-9348-DC56AEB93BD3}" type="presOf" srcId="{09D287C2-AE81-4C66-9D10-3498491ED77E}" destId="{F7751012-2FCA-4C80-9BEC-B027DC0E0BE6}" srcOrd="1" destOrd="0" presId="urn:microsoft.com/office/officeart/2005/8/layout/radial1"/>
    <dgm:cxn modelId="{F3AA485D-8670-DF42-A6DE-C56CA01045BC}" type="presOf" srcId="{C49A7445-D313-477D-AC2A-1C7DFD819230}" destId="{94010FD4-D8C4-4062-B648-836B22F1BEC5}" srcOrd="0" destOrd="0" presId="urn:microsoft.com/office/officeart/2005/8/layout/radial1"/>
    <dgm:cxn modelId="{B70A9241-8315-4FA2-AB20-AD70D94A4A39}" srcId="{47B24A72-CFCD-47F8-AF6A-DA9D41284707}" destId="{071D59F7-C1D5-4486-B3CE-3EC1D2B716FB}" srcOrd="3" destOrd="0" parTransId="{4E86FCD2-2CD9-4F58-912C-F44B5F5AD011}" sibTransId="{C0E7059C-1D69-45AA-BD85-4CA31C765E3B}"/>
    <dgm:cxn modelId="{4E957A49-C25D-5446-AA72-B11D644B616D}" type="presOf" srcId="{1930E808-F5AC-429C-BF5B-0A30C8111982}" destId="{1FDF32DC-2356-4B97-A9F0-AA98B66853FA}" srcOrd="0" destOrd="0" presId="urn:microsoft.com/office/officeart/2005/8/layout/radial1"/>
    <dgm:cxn modelId="{02ACD271-2023-FE47-8A73-3FCC024FF1E0}" type="presOf" srcId="{C98E300C-7555-4E96-9770-ED5155987A4A}" destId="{33E8FE9C-0A6E-44E2-B83C-D16F29CDED3A}" srcOrd="1" destOrd="0" presId="urn:microsoft.com/office/officeart/2005/8/layout/radial1"/>
    <dgm:cxn modelId="{FAAF2E58-B166-C745-B6D9-05ACB9696ACB}" type="presOf" srcId="{5C3B5AE6-3946-4B38-9BB4-1CD0B8905282}" destId="{3C5EA539-E004-4B0E-ACB7-3F0D5BBAE1BC}" srcOrd="0" destOrd="0" presId="urn:microsoft.com/office/officeart/2005/8/layout/radial1"/>
    <dgm:cxn modelId="{8EB94958-E695-4572-8648-A8035C087ADA}" srcId="{47B24A72-CFCD-47F8-AF6A-DA9D41284707}" destId="{5C28CD83-3A3F-4E7C-AB66-EF4C4123B71D}" srcOrd="2" destOrd="0" parTransId="{C49A7445-D313-477D-AC2A-1C7DFD819230}" sibTransId="{B43FDEA9-053D-4E90-B38A-19AC90390ED8}"/>
    <dgm:cxn modelId="{0994F858-9043-3245-998F-257281351E6A}" type="presOf" srcId="{C98E300C-7555-4E96-9770-ED5155987A4A}" destId="{FA519188-B2CF-4D36-B427-EBD8FF50FEBD}" srcOrd="0" destOrd="0" presId="urn:microsoft.com/office/officeart/2005/8/layout/radial1"/>
    <dgm:cxn modelId="{5084329D-0360-4AC3-B57D-0E3D6D8DC9E0}" srcId="{47B24A72-CFCD-47F8-AF6A-DA9D41284707}" destId="{919D7EE2-8E33-4D56-8957-995E072888F0}" srcOrd="4" destOrd="0" parTransId="{C98E300C-7555-4E96-9770-ED5155987A4A}" sibTransId="{AE354754-9527-4E00-9366-BBE484B57976}"/>
    <dgm:cxn modelId="{6A31F6A1-DA6A-47FD-BC33-D2DACD6A1260}" srcId="{47B24A72-CFCD-47F8-AF6A-DA9D41284707}" destId="{02C3004C-86EE-4271-9939-4B229BC7AE23}" srcOrd="5" destOrd="0" parTransId="{5C3B5AE6-3946-4B38-9BB4-1CD0B8905282}" sibTransId="{8CD1DD9D-D160-43B0-B7B9-C1BF04DD6296}"/>
    <dgm:cxn modelId="{9C80CDB0-0D63-2D41-A6E2-8791B98DF3CF}" type="presOf" srcId="{919D7EE2-8E33-4D56-8957-995E072888F0}" destId="{574BA0C1-F434-4B22-99A8-96184DC88EF3}" srcOrd="0" destOrd="0" presId="urn:microsoft.com/office/officeart/2005/8/layout/radial1"/>
    <dgm:cxn modelId="{0A03B8B6-D0AC-DF4A-9E8D-F57C5594AC94}" type="presOf" srcId="{63897F7F-86F9-40FE-A014-A6A32692CE37}" destId="{A9102CEF-4AFF-4BEE-8F81-382B8991D2F8}" srcOrd="0" destOrd="0" presId="urn:microsoft.com/office/officeart/2005/8/layout/radial1"/>
    <dgm:cxn modelId="{29C2B7BE-34F0-064A-9C57-E5FF52AB45C6}" type="presOf" srcId="{5C28CD83-3A3F-4E7C-AB66-EF4C4123B71D}" destId="{6637FE0B-726D-4B04-8460-20CD599616B7}" srcOrd="0" destOrd="0" presId="urn:microsoft.com/office/officeart/2005/8/layout/radial1"/>
    <dgm:cxn modelId="{C4D0DFED-3163-4E70-9115-8527803E59A0}" srcId="{47B24A72-CFCD-47F8-AF6A-DA9D41284707}" destId="{7FC5D04B-C4DD-4C0F-9CDE-4FA6B5AF9F40}" srcOrd="0" destOrd="0" parTransId="{09D287C2-AE81-4C66-9D10-3498491ED77E}" sibTransId="{2EC80ACB-BD04-40A7-8D5E-91888328B782}"/>
    <dgm:cxn modelId="{864A8EEE-1777-7B4E-AB60-02FACC61D340}" type="presOf" srcId="{646593DA-FE36-44E3-AD63-6871A164E554}" destId="{611A4D6F-E349-4286-A9B6-459F9875798B}" srcOrd="0" destOrd="0" presId="urn:microsoft.com/office/officeart/2005/8/layout/radial1"/>
    <dgm:cxn modelId="{2BE9EFF3-EB40-B744-ACC8-D544A59B9F61}" type="presOf" srcId="{C49A7445-D313-477D-AC2A-1C7DFD819230}" destId="{F78B943A-BF52-4D1D-B251-6C8C59171943}" srcOrd="1" destOrd="0" presId="urn:microsoft.com/office/officeart/2005/8/layout/radial1"/>
    <dgm:cxn modelId="{822544F9-D634-0741-8FB6-0BFB9E46AF5A}" type="presOf" srcId="{4E86FCD2-2CD9-4F58-912C-F44B5F5AD011}" destId="{55E5B545-BF59-44A6-8BF0-71D0402EA37A}" srcOrd="1" destOrd="0" presId="urn:microsoft.com/office/officeart/2005/8/layout/radial1"/>
    <dgm:cxn modelId="{2F1E83FD-49D2-514A-813F-7B94814FE551}" type="presOf" srcId="{1930E808-F5AC-429C-BF5B-0A30C8111982}" destId="{21445A28-01B6-4666-8272-A7E8BA9CE3EE}" srcOrd="1" destOrd="0" presId="urn:microsoft.com/office/officeart/2005/8/layout/radial1"/>
    <dgm:cxn modelId="{100FE2DB-2D04-9646-9F20-1818FC8A1FE8}" type="presParOf" srcId="{611A4D6F-E349-4286-A9B6-459F9875798B}" destId="{74BA6C66-7E16-44BD-AF4B-7C7A671254D5}" srcOrd="0" destOrd="0" presId="urn:microsoft.com/office/officeart/2005/8/layout/radial1"/>
    <dgm:cxn modelId="{DED88560-B7CA-5741-ABC9-7119F8B0778F}" type="presParOf" srcId="{611A4D6F-E349-4286-A9B6-459F9875798B}" destId="{BD5169B3-D514-4E67-A05C-C74E0ACE53A5}" srcOrd="1" destOrd="0" presId="urn:microsoft.com/office/officeart/2005/8/layout/radial1"/>
    <dgm:cxn modelId="{9BFC5BBC-0954-3540-A27F-0D0C719E6393}" type="presParOf" srcId="{BD5169B3-D514-4E67-A05C-C74E0ACE53A5}" destId="{F7751012-2FCA-4C80-9BEC-B027DC0E0BE6}" srcOrd="0" destOrd="0" presId="urn:microsoft.com/office/officeart/2005/8/layout/radial1"/>
    <dgm:cxn modelId="{299CDF47-548F-7B47-8544-A295A863BD01}" type="presParOf" srcId="{611A4D6F-E349-4286-A9B6-459F9875798B}" destId="{0C3BD627-93FC-40B1-9B97-E345E76A6456}" srcOrd="2" destOrd="0" presId="urn:microsoft.com/office/officeart/2005/8/layout/radial1"/>
    <dgm:cxn modelId="{73BB2269-E27A-6E47-B569-D4BC876814C3}" type="presParOf" srcId="{611A4D6F-E349-4286-A9B6-459F9875798B}" destId="{1FDF32DC-2356-4B97-A9F0-AA98B66853FA}" srcOrd="3" destOrd="0" presId="urn:microsoft.com/office/officeart/2005/8/layout/radial1"/>
    <dgm:cxn modelId="{48CB0CD1-3B32-D149-9A00-F5A344ADAA8D}" type="presParOf" srcId="{1FDF32DC-2356-4B97-A9F0-AA98B66853FA}" destId="{21445A28-01B6-4666-8272-A7E8BA9CE3EE}" srcOrd="0" destOrd="0" presId="urn:microsoft.com/office/officeart/2005/8/layout/radial1"/>
    <dgm:cxn modelId="{98786E65-68BE-BC4B-85EE-F0D8866CABDC}" type="presParOf" srcId="{611A4D6F-E349-4286-A9B6-459F9875798B}" destId="{A9102CEF-4AFF-4BEE-8F81-382B8991D2F8}" srcOrd="4" destOrd="0" presId="urn:microsoft.com/office/officeart/2005/8/layout/radial1"/>
    <dgm:cxn modelId="{64BEEF21-8BFE-4244-B25F-35803D93C401}" type="presParOf" srcId="{611A4D6F-E349-4286-A9B6-459F9875798B}" destId="{94010FD4-D8C4-4062-B648-836B22F1BEC5}" srcOrd="5" destOrd="0" presId="urn:microsoft.com/office/officeart/2005/8/layout/radial1"/>
    <dgm:cxn modelId="{DB5BCF5F-F35F-D148-A933-69B36937E879}" type="presParOf" srcId="{94010FD4-D8C4-4062-B648-836B22F1BEC5}" destId="{F78B943A-BF52-4D1D-B251-6C8C59171943}" srcOrd="0" destOrd="0" presId="urn:microsoft.com/office/officeart/2005/8/layout/radial1"/>
    <dgm:cxn modelId="{73254FD5-87C0-1C4B-B9BE-ACA210B28E90}" type="presParOf" srcId="{611A4D6F-E349-4286-A9B6-459F9875798B}" destId="{6637FE0B-726D-4B04-8460-20CD599616B7}" srcOrd="6" destOrd="0" presId="urn:microsoft.com/office/officeart/2005/8/layout/radial1"/>
    <dgm:cxn modelId="{6574BBCF-ACAA-F240-BEC9-660AEF46D22F}" type="presParOf" srcId="{611A4D6F-E349-4286-A9B6-459F9875798B}" destId="{A88CF5F8-E234-4A7C-A85C-7DD246BC86DD}" srcOrd="7" destOrd="0" presId="urn:microsoft.com/office/officeart/2005/8/layout/radial1"/>
    <dgm:cxn modelId="{78D16FB4-5E2F-4D4F-B5FF-747942373576}" type="presParOf" srcId="{A88CF5F8-E234-4A7C-A85C-7DD246BC86DD}" destId="{55E5B545-BF59-44A6-8BF0-71D0402EA37A}" srcOrd="0" destOrd="0" presId="urn:microsoft.com/office/officeart/2005/8/layout/radial1"/>
    <dgm:cxn modelId="{F0F45C7A-6468-F945-A40A-8F0E0CAE2676}" type="presParOf" srcId="{611A4D6F-E349-4286-A9B6-459F9875798B}" destId="{09742B9E-F523-4EAA-B52E-A30B70533C29}" srcOrd="8" destOrd="0" presId="urn:microsoft.com/office/officeart/2005/8/layout/radial1"/>
    <dgm:cxn modelId="{A53245ED-2686-8C4C-AE54-10683309575D}" type="presParOf" srcId="{611A4D6F-E349-4286-A9B6-459F9875798B}" destId="{FA519188-B2CF-4D36-B427-EBD8FF50FEBD}" srcOrd="9" destOrd="0" presId="urn:microsoft.com/office/officeart/2005/8/layout/radial1"/>
    <dgm:cxn modelId="{59DF520E-FB4D-8D4E-82D2-C90006528019}" type="presParOf" srcId="{FA519188-B2CF-4D36-B427-EBD8FF50FEBD}" destId="{33E8FE9C-0A6E-44E2-B83C-D16F29CDED3A}" srcOrd="0" destOrd="0" presId="urn:microsoft.com/office/officeart/2005/8/layout/radial1"/>
    <dgm:cxn modelId="{676220D9-9CB9-4840-9F84-9B748301D873}" type="presParOf" srcId="{611A4D6F-E349-4286-A9B6-459F9875798B}" destId="{574BA0C1-F434-4B22-99A8-96184DC88EF3}" srcOrd="10" destOrd="0" presId="urn:microsoft.com/office/officeart/2005/8/layout/radial1"/>
    <dgm:cxn modelId="{EE15BE71-3D32-924B-85F3-0437CD7CBC95}" type="presParOf" srcId="{611A4D6F-E349-4286-A9B6-459F9875798B}" destId="{3C5EA539-E004-4B0E-ACB7-3F0D5BBAE1BC}" srcOrd="11" destOrd="0" presId="urn:microsoft.com/office/officeart/2005/8/layout/radial1"/>
    <dgm:cxn modelId="{CEDE25C7-D5B7-E848-A85F-4FB9233784B2}" type="presParOf" srcId="{3C5EA539-E004-4B0E-ACB7-3F0D5BBAE1BC}" destId="{9FAEC2EE-510D-40D2-AE6D-3D0A9BE718F7}" srcOrd="0" destOrd="0" presId="urn:microsoft.com/office/officeart/2005/8/layout/radial1"/>
    <dgm:cxn modelId="{CECB8254-6B39-A348-A40A-B767C98ACF38}" type="presParOf" srcId="{611A4D6F-E349-4286-A9B6-459F9875798B}" destId="{341CF789-0C83-4457-A5C5-368149C3D9D9}"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A6C66-7E16-44BD-AF4B-7C7A671254D5}">
      <dsp:nvSpPr>
        <dsp:cNvPr id="0" name=""/>
        <dsp:cNvSpPr/>
      </dsp:nvSpPr>
      <dsp:spPr>
        <a:xfrm>
          <a:off x="2776153" y="1715386"/>
          <a:ext cx="2147455" cy="1542546"/>
        </a:xfrm>
        <a:prstGeom prst="ellipse">
          <a:avLst/>
        </a:prstGeom>
        <a:solidFill>
          <a:schemeClr val="accent1">
            <a:hueOff val="0"/>
            <a:satOff val="0"/>
            <a:lumOff val="0"/>
            <a:alphaOff val="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s-MX" sz="4500" b="1" kern="1200" dirty="0"/>
            <a:t>ÉPICO</a:t>
          </a:r>
        </a:p>
      </dsp:txBody>
      <dsp:txXfrm>
        <a:off x="3090641" y="1941287"/>
        <a:ext cx="1518479" cy="1090744"/>
      </dsp:txXfrm>
    </dsp:sp>
    <dsp:sp modelId="{BD5169B3-D514-4E67-A05C-C74E0ACE53A5}">
      <dsp:nvSpPr>
        <dsp:cNvPr id="0" name=""/>
        <dsp:cNvSpPr/>
      </dsp:nvSpPr>
      <dsp:spPr>
        <a:xfrm rot="18853984">
          <a:off x="4414724" y="1718422"/>
          <a:ext cx="334016" cy="33050"/>
        </a:xfrm>
        <a:custGeom>
          <a:avLst/>
          <a:gdLst/>
          <a:ahLst/>
          <a:cxnLst/>
          <a:rect l="0" t="0" r="0" b="0"/>
          <a:pathLst>
            <a:path>
              <a:moveTo>
                <a:pt x="0" y="16525"/>
              </a:moveTo>
              <a:lnTo>
                <a:pt x="33401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573382" y="1726597"/>
        <a:ext cx="16700" cy="16700"/>
      </dsp:txXfrm>
    </dsp:sp>
    <dsp:sp modelId="{0C3BD627-93FC-40B1-9B97-E345E76A6456}">
      <dsp:nvSpPr>
        <dsp:cNvPr id="0" name=""/>
        <dsp:cNvSpPr/>
      </dsp:nvSpPr>
      <dsp:spPr>
        <a:xfrm>
          <a:off x="4249560" y="214307"/>
          <a:ext cx="2123484" cy="1542546"/>
        </a:xfrm>
        <a:prstGeom prst="ellipse">
          <a:avLst/>
        </a:prstGeom>
        <a:solidFill>
          <a:schemeClr val="accent4">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b="1" kern="1200" dirty="0"/>
            <a:t>FÁBULA</a:t>
          </a:r>
        </a:p>
      </dsp:txBody>
      <dsp:txXfrm>
        <a:off x="4560537" y="440208"/>
        <a:ext cx="1501530" cy="1090744"/>
      </dsp:txXfrm>
    </dsp:sp>
    <dsp:sp modelId="{1FDF32DC-2356-4B97-A9F0-AA98B66853FA}">
      <dsp:nvSpPr>
        <dsp:cNvPr id="0" name=""/>
        <dsp:cNvSpPr/>
      </dsp:nvSpPr>
      <dsp:spPr>
        <a:xfrm rot="21176418">
          <a:off x="4900525" y="2217952"/>
          <a:ext cx="1971328" cy="33050"/>
        </a:xfrm>
        <a:custGeom>
          <a:avLst/>
          <a:gdLst/>
          <a:ahLst/>
          <a:cxnLst/>
          <a:rect l="0" t="0" r="0" b="0"/>
          <a:pathLst>
            <a:path>
              <a:moveTo>
                <a:pt x="0" y="16525"/>
              </a:moveTo>
              <a:lnTo>
                <a:pt x="1971328"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a:off x="5836906" y="2185194"/>
        <a:ext cx="98566" cy="98566"/>
      </dsp:txXfrm>
    </dsp:sp>
    <dsp:sp modelId="{A9102CEF-4AFF-4BEE-8F81-382B8991D2F8}">
      <dsp:nvSpPr>
        <dsp:cNvPr id="0" name=""/>
        <dsp:cNvSpPr/>
      </dsp:nvSpPr>
      <dsp:spPr>
        <a:xfrm>
          <a:off x="6858533" y="1247270"/>
          <a:ext cx="1542546" cy="1542546"/>
        </a:xfrm>
        <a:prstGeom prst="ellipse">
          <a:avLst/>
        </a:prstGeom>
        <a:solidFill>
          <a:srgbClr val="92D050"/>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b="1" kern="1200" dirty="0"/>
            <a:t>LEYENDA</a:t>
          </a:r>
        </a:p>
      </dsp:txBody>
      <dsp:txXfrm>
        <a:off x="7084434" y="1473171"/>
        <a:ext cx="1090744" cy="1090744"/>
      </dsp:txXfrm>
    </dsp:sp>
    <dsp:sp modelId="{94010FD4-D8C4-4062-B648-836B22F1BEC5}">
      <dsp:nvSpPr>
        <dsp:cNvPr id="0" name=""/>
        <dsp:cNvSpPr/>
      </dsp:nvSpPr>
      <dsp:spPr>
        <a:xfrm rot="1637122">
          <a:off x="4611576" y="3375105"/>
          <a:ext cx="1985507" cy="33050"/>
        </a:xfrm>
        <a:custGeom>
          <a:avLst/>
          <a:gdLst/>
          <a:ahLst/>
          <a:cxnLst/>
          <a:rect l="0" t="0" r="0" b="0"/>
          <a:pathLst>
            <a:path>
              <a:moveTo>
                <a:pt x="0" y="16525"/>
              </a:moveTo>
              <a:lnTo>
                <a:pt x="1985507"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a:off x="5554692" y="3341992"/>
        <a:ext cx="99275" cy="99275"/>
      </dsp:txXfrm>
    </dsp:sp>
    <dsp:sp modelId="{6637FE0B-726D-4B04-8460-20CD599616B7}">
      <dsp:nvSpPr>
        <dsp:cNvPr id="0" name=""/>
        <dsp:cNvSpPr/>
      </dsp:nvSpPr>
      <dsp:spPr>
        <a:xfrm>
          <a:off x="6400808" y="3429027"/>
          <a:ext cx="1542546" cy="1542546"/>
        </a:xfrm>
        <a:prstGeom prst="ellipse">
          <a:avLst/>
        </a:prstGeom>
        <a:solidFill>
          <a:schemeClr val="accent6"/>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b="1" kern="1200" dirty="0"/>
            <a:t>MITO</a:t>
          </a:r>
        </a:p>
      </dsp:txBody>
      <dsp:txXfrm>
        <a:off x="6626709" y="3654928"/>
        <a:ext cx="1090744" cy="1090744"/>
      </dsp:txXfrm>
    </dsp:sp>
    <dsp:sp modelId="{A88CF5F8-E234-4A7C-A85C-7DD246BC86DD}">
      <dsp:nvSpPr>
        <dsp:cNvPr id="0" name=""/>
        <dsp:cNvSpPr/>
      </dsp:nvSpPr>
      <dsp:spPr>
        <a:xfrm rot="4688687">
          <a:off x="3727350" y="3580896"/>
          <a:ext cx="711396" cy="33050"/>
        </a:xfrm>
        <a:custGeom>
          <a:avLst/>
          <a:gdLst/>
          <a:ahLst/>
          <a:cxnLst/>
          <a:rect l="0" t="0" r="0" b="0"/>
          <a:pathLst>
            <a:path>
              <a:moveTo>
                <a:pt x="0" y="16525"/>
              </a:moveTo>
              <a:lnTo>
                <a:pt x="71139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065263" y="3579637"/>
        <a:ext cx="35569" cy="35569"/>
      </dsp:txXfrm>
    </dsp:sp>
    <dsp:sp modelId="{09742B9E-F523-4EAA-B52E-A30B70533C29}">
      <dsp:nvSpPr>
        <dsp:cNvPr id="0" name=""/>
        <dsp:cNvSpPr/>
      </dsp:nvSpPr>
      <dsp:spPr>
        <a:xfrm>
          <a:off x="3543300" y="3929081"/>
          <a:ext cx="1542546" cy="1542546"/>
        </a:xfrm>
        <a:prstGeom prst="ellipse">
          <a:avLst/>
        </a:prstGeom>
        <a:solidFill>
          <a:srgbClr val="3399FF"/>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b="1" kern="1200" dirty="0"/>
            <a:t>EPOPEYA</a:t>
          </a:r>
        </a:p>
      </dsp:txBody>
      <dsp:txXfrm>
        <a:off x="3769201" y="4154982"/>
        <a:ext cx="1090744" cy="1090744"/>
      </dsp:txXfrm>
    </dsp:sp>
    <dsp:sp modelId="{FA519188-B2CF-4D36-B427-EBD8FF50FEBD}">
      <dsp:nvSpPr>
        <dsp:cNvPr id="0" name=""/>
        <dsp:cNvSpPr/>
      </dsp:nvSpPr>
      <dsp:spPr>
        <a:xfrm rot="8687431">
          <a:off x="1260699" y="3589171"/>
          <a:ext cx="2006803" cy="33050"/>
        </a:xfrm>
        <a:custGeom>
          <a:avLst/>
          <a:gdLst/>
          <a:ahLst/>
          <a:cxnLst/>
          <a:rect l="0" t="0" r="0" b="0"/>
          <a:pathLst>
            <a:path>
              <a:moveTo>
                <a:pt x="0" y="16525"/>
              </a:moveTo>
              <a:lnTo>
                <a:pt x="2006803"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rot="10800000">
        <a:off x="2213930" y="3555526"/>
        <a:ext cx="100340" cy="100340"/>
      </dsp:txXfrm>
    </dsp:sp>
    <dsp:sp modelId="{574BA0C1-F434-4B22-99A8-96184DC88EF3}">
      <dsp:nvSpPr>
        <dsp:cNvPr id="0" name=""/>
        <dsp:cNvSpPr/>
      </dsp:nvSpPr>
      <dsp:spPr>
        <a:xfrm>
          <a:off x="42830" y="3857643"/>
          <a:ext cx="1542546" cy="1542546"/>
        </a:xfrm>
        <a:prstGeom prst="ellipse">
          <a:avLst/>
        </a:prstGeom>
        <a:solidFill>
          <a:srgbClr val="FF0000"/>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b="1" kern="1200" dirty="0"/>
            <a:t>NOVELA</a:t>
          </a:r>
        </a:p>
      </dsp:txBody>
      <dsp:txXfrm>
        <a:off x="268731" y="4083544"/>
        <a:ext cx="1090744" cy="1090744"/>
      </dsp:txXfrm>
    </dsp:sp>
    <dsp:sp modelId="{3C5EA539-E004-4B0E-ACB7-3F0D5BBAE1BC}">
      <dsp:nvSpPr>
        <dsp:cNvPr id="0" name=""/>
        <dsp:cNvSpPr/>
      </dsp:nvSpPr>
      <dsp:spPr>
        <a:xfrm rot="12347706">
          <a:off x="1383057" y="1678699"/>
          <a:ext cx="1658611" cy="33050"/>
        </a:xfrm>
        <a:custGeom>
          <a:avLst/>
          <a:gdLst/>
          <a:ahLst/>
          <a:cxnLst/>
          <a:rect l="0" t="0" r="0" b="0"/>
          <a:pathLst>
            <a:path>
              <a:moveTo>
                <a:pt x="0" y="16525"/>
              </a:moveTo>
              <a:lnTo>
                <a:pt x="1658611"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rot="10800000">
        <a:off x="2170898" y="1653759"/>
        <a:ext cx="82930" cy="82930"/>
      </dsp:txXfrm>
    </dsp:sp>
    <dsp:sp modelId="{341CF789-0C83-4457-A5C5-368149C3D9D9}">
      <dsp:nvSpPr>
        <dsp:cNvPr id="0" name=""/>
        <dsp:cNvSpPr/>
      </dsp:nvSpPr>
      <dsp:spPr>
        <a:xfrm>
          <a:off x="0" y="227453"/>
          <a:ext cx="1542546" cy="1542546"/>
        </a:xfrm>
        <a:prstGeom prst="ellipse">
          <a:avLst/>
        </a:prstGeom>
        <a:solidFill>
          <a:schemeClr val="bg1">
            <a:lumMod val="6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b="1" kern="1200" dirty="0"/>
            <a:t>CUENTO</a:t>
          </a:r>
        </a:p>
      </dsp:txBody>
      <dsp:txXfrm>
        <a:off x="225901" y="453354"/>
        <a:ext cx="1090744" cy="109074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768548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153313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183906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122434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335772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18907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1789007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fecha 2"/>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92370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53414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91627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8279E86-F78F-294E-8B42-D7776E51D4C5}" type="datetimeFigureOut">
              <a:rPr lang="es-ES_tradnl" smtClean="0"/>
              <a:t>01/03/2026</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28719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79E86-F78F-294E-8B42-D7776E51D4C5}" type="datetimeFigureOut">
              <a:rPr lang="es-ES_tradnl" smtClean="0"/>
              <a:t>01/03/2026</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94D72-F116-4E40-BCD4-76EF0A729BE4}" type="slidenum">
              <a:rPr lang="es-ES_tradnl" smtClean="0"/>
              <a:t>‹Nº›</a:t>
            </a:fld>
            <a:endParaRPr lang="es-ES_tradnl"/>
          </a:p>
        </p:txBody>
      </p:sp>
    </p:spTree>
    <p:extLst>
      <p:ext uri="{BB962C8B-B14F-4D97-AF65-F5344CB8AC3E}">
        <p14:creationId xmlns:p14="http://schemas.microsoft.com/office/powerpoint/2010/main" val="2115074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93964" y="1122363"/>
            <a:ext cx="11748654" cy="1122073"/>
          </a:xfrm>
        </p:spPr>
        <p:txBody>
          <a:bodyPr/>
          <a:lstStyle/>
          <a:p>
            <a:r>
              <a:rPr lang="es-ES_tradnl" dirty="0">
                <a:solidFill>
                  <a:srgbClr val="7030A0"/>
                </a:solidFill>
                <a:latin typeface="Marker Felt Thin" charset="0"/>
                <a:ea typeface="Marker Felt Thin" charset="0"/>
                <a:cs typeface="Marker Felt Thin" charset="0"/>
              </a:rPr>
              <a:t>Literatura como </a:t>
            </a:r>
            <a:r>
              <a:rPr lang="es-ES_tradnl" dirty="0" err="1">
                <a:solidFill>
                  <a:srgbClr val="7030A0"/>
                </a:solidFill>
                <a:latin typeface="Marker Felt Thin" charset="0"/>
                <a:ea typeface="Marker Felt Thin" charset="0"/>
                <a:cs typeface="Marker Felt Thin" charset="0"/>
              </a:rPr>
              <a:t>expresi</a:t>
            </a:r>
            <a:r>
              <a:rPr lang="es-ES" dirty="0" err="1">
                <a:solidFill>
                  <a:srgbClr val="7030A0"/>
                </a:solidFill>
                <a:latin typeface="Marker Felt Thin" charset="0"/>
                <a:ea typeface="Marker Felt Thin" charset="0"/>
                <a:cs typeface="Marker Felt Thin" charset="0"/>
              </a:rPr>
              <a:t>ón</a:t>
            </a:r>
            <a:r>
              <a:rPr lang="es-ES" dirty="0">
                <a:solidFill>
                  <a:srgbClr val="7030A0"/>
                </a:solidFill>
                <a:latin typeface="Marker Felt Thin" charset="0"/>
                <a:ea typeface="Marker Felt Thin" charset="0"/>
                <a:cs typeface="Marker Felt Thin" charset="0"/>
              </a:rPr>
              <a:t> artística</a:t>
            </a:r>
            <a:endParaRPr lang="es-ES_tradnl" dirty="0">
              <a:solidFill>
                <a:srgbClr val="7030A0"/>
              </a:solidFill>
              <a:latin typeface="Marker Felt Thin" charset="0"/>
              <a:ea typeface="Marker Felt Thin" charset="0"/>
              <a:cs typeface="Marker Felt Thin" charset="0"/>
            </a:endParaRPr>
          </a:p>
        </p:txBody>
      </p:sp>
      <p:sp>
        <p:nvSpPr>
          <p:cNvPr id="3" name="Subtítulo 2"/>
          <p:cNvSpPr>
            <a:spLocks noGrp="1"/>
          </p:cNvSpPr>
          <p:nvPr>
            <p:ph type="subTitle" idx="1"/>
          </p:nvPr>
        </p:nvSpPr>
        <p:spPr>
          <a:xfrm>
            <a:off x="304800" y="2590655"/>
            <a:ext cx="11249891" cy="3879417"/>
          </a:xfrm>
        </p:spPr>
        <p:txBody>
          <a:bodyPr>
            <a:normAutofit lnSpcReduction="10000"/>
          </a:bodyPr>
          <a:lstStyle/>
          <a:p>
            <a:r>
              <a:rPr lang="es-ES_tradnl" sz="4400" dirty="0">
                <a:latin typeface="Impact" charset="0"/>
                <a:ea typeface="Impact" charset="0"/>
                <a:cs typeface="Impact" charset="0"/>
              </a:rPr>
              <a:t>ADA 1. EXPRESARTE: LITERATURA</a:t>
            </a:r>
          </a:p>
          <a:p>
            <a:endParaRPr lang="es-ES_tradnl" sz="1800" dirty="0">
              <a:latin typeface="Impact" charset="0"/>
              <a:ea typeface="Impact" charset="0"/>
              <a:cs typeface="Impact" charset="0"/>
            </a:endParaRPr>
          </a:p>
          <a:p>
            <a:r>
              <a:rPr lang="es-ES_tradnl" sz="1800" dirty="0">
                <a:latin typeface="Impact" charset="0"/>
                <a:ea typeface="Impact" charset="0"/>
                <a:cs typeface="Impact" charset="0"/>
              </a:rPr>
              <a:t>Material de apoyo: pp. 5-15</a:t>
            </a:r>
          </a:p>
          <a:p>
            <a:endParaRPr lang="es-ES_tradnl" sz="4400" dirty="0">
              <a:latin typeface="Impact" charset="0"/>
              <a:ea typeface="Impact" charset="0"/>
              <a:cs typeface="Impact" charset="0"/>
            </a:endParaRPr>
          </a:p>
          <a:p>
            <a:endParaRPr lang="es-ES_tradnl" sz="4400" dirty="0">
              <a:latin typeface="Impact" charset="0"/>
              <a:ea typeface="Impact" charset="0"/>
              <a:cs typeface="Impact" charset="0"/>
            </a:endParaRPr>
          </a:p>
          <a:p>
            <a:pPr algn="l"/>
            <a:endParaRPr lang="es-ES_tradnl" sz="2800" dirty="0">
              <a:latin typeface="Impact" charset="0"/>
              <a:ea typeface="Impact" charset="0"/>
              <a:cs typeface="Impact" charset="0"/>
            </a:endParaRPr>
          </a:p>
          <a:p>
            <a:pPr algn="l"/>
            <a:r>
              <a:rPr lang="es-ES_tradnl" sz="2800" dirty="0">
                <a:latin typeface="Impact" charset="0"/>
                <a:ea typeface="Impact" charset="0"/>
                <a:cs typeface="Impact" charset="0"/>
              </a:rPr>
              <a:t>M.C.E. Cinthya </a:t>
            </a:r>
            <a:r>
              <a:rPr lang="es-ES_tradnl" sz="2800" dirty="0" err="1">
                <a:latin typeface="Impact" charset="0"/>
                <a:ea typeface="Impact" charset="0"/>
                <a:cs typeface="Impact" charset="0"/>
              </a:rPr>
              <a:t>Badia</a:t>
            </a:r>
            <a:r>
              <a:rPr lang="es-ES_tradnl" sz="2800" dirty="0">
                <a:latin typeface="Impact" charset="0"/>
                <a:ea typeface="Impact" charset="0"/>
                <a:cs typeface="Impact" charset="0"/>
              </a:rPr>
              <a:t> Criollo </a:t>
            </a:r>
            <a:r>
              <a:rPr lang="es-ES_tradnl" sz="2800" dirty="0" err="1">
                <a:latin typeface="Impact" charset="0"/>
                <a:ea typeface="Impact" charset="0"/>
                <a:cs typeface="Impact" charset="0"/>
              </a:rPr>
              <a:t>Achach</a:t>
            </a:r>
            <a:endParaRPr lang="es-ES_tradnl" sz="2800" dirty="0">
              <a:latin typeface="Impact" charset="0"/>
              <a:ea typeface="Impact" charset="0"/>
              <a:cs typeface="Impact"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2086" y="2590655"/>
            <a:ext cx="2579914" cy="364627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852" y="4296774"/>
            <a:ext cx="3868234" cy="2173298"/>
          </a:xfrm>
          <a:prstGeom prst="rect">
            <a:avLst/>
          </a:prstGeom>
        </p:spPr>
      </p:pic>
    </p:spTree>
    <p:extLst>
      <p:ext uri="{BB962C8B-B14F-4D97-AF65-F5344CB8AC3E}">
        <p14:creationId xmlns:p14="http://schemas.microsoft.com/office/powerpoint/2010/main" val="202191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err="1">
                <a:solidFill>
                  <a:srgbClr val="7030A0"/>
                </a:solidFill>
                <a:latin typeface="Marker Felt Thin" charset="0"/>
                <a:ea typeface="Marker Felt Thin" charset="0"/>
                <a:cs typeface="Marker Felt Thin" charset="0"/>
              </a:rPr>
              <a:t>Funci</a:t>
            </a:r>
            <a:r>
              <a:rPr lang="es-ES" dirty="0" err="1">
                <a:solidFill>
                  <a:srgbClr val="7030A0"/>
                </a:solidFill>
                <a:latin typeface="Marker Felt Thin" charset="0"/>
                <a:ea typeface="Marker Felt Thin" charset="0"/>
                <a:cs typeface="Marker Felt Thin" charset="0"/>
              </a:rPr>
              <a:t>ón</a:t>
            </a:r>
            <a:r>
              <a:rPr lang="es-ES" dirty="0">
                <a:solidFill>
                  <a:srgbClr val="7030A0"/>
                </a:solidFill>
                <a:latin typeface="Marker Felt Thin" charset="0"/>
                <a:ea typeface="Marker Felt Thin" charset="0"/>
                <a:cs typeface="Marker Felt Thin" charset="0"/>
              </a:rPr>
              <a:t> artística de la Literatura</a:t>
            </a:r>
            <a:endParaRPr lang="es-ES_tradnl" dirty="0">
              <a:solidFill>
                <a:srgbClr val="7030A0"/>
              </a:solidFill>
              <a:latin typeface="Marker Felt Thin" charset="0"/>
              <a:ea typeface="Marker Felt Thin" charset="0"/>
              <a:cs typeface="Marker Felt Thin"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5924" t="24211" r="9416" b="18994"/>
          <a:stretch/>
        </p:blipFill>
        <p:spPr>
          <a:xfrm>
            <a:off x="140042" y="1481617"/>
            <a:ext cx="6359924" cy="2666637"/>
          </a:xfrm>
        </p:spPr>
      </p:pic>
      <p:pic>
        <p:nvPicPr>
          <p:cNvPr id="5" name="Marcador de contenido 3"/>
          <p:cNvPicPr>
            <a:picLocks noChangeAspect="1"/>
          </p:cNvPicPr>
          <p:nvPr/>
        </p:nvPicPr>
        <p:blipFill rotWithShape="1">
          <a:blip r:embed="rId3">
            <a:extLst>
              <a:ext uri="{28A0092B-C50C-407E-A947-70E740481C1C}">
                <a14:useLocalDpi xmlns:a14="http://schemas.microsoft.com/office/drawing/2010/main" val="0"/>
              </a:ext>
            </a:extLst>
          </a:blip>
          <a:srcRect l="5569" t="23643" r="6753" b="16438"/>
          <a:stretch/>
        </p:blipFill>
        <p:spPr>
          <a:xfrm>
            <a:off x="6578416" y="3600911"/>
            <a:ext cx="5266038" cy="2249259"/>
          </a:xfrm>
          <a:prstGeom prst="rect">
            <a:avLst/>
          </a:prstGeom>
        </p:spPr>
      </p:pic>
    </p:spTree>
    <p:extLst>
      <p:ext uri="{BB962C8B-B14F-4D97-AF65-F5344CB8AC3E}">
        <p14:creationId xmlns:p14="http://schemas.microsoft.com/office/powerpoint/2010/main" val="1302663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err="1">
                <a:solidFill>
                  <a:srgbClr val="7030A0"/>
                </a:solidFill>
                <a:latin typeface="Marker Felt Thin" charset="0"/>
                <a:ea typeface="Marker Felt Thin" charset="0"/>
                <a:cs typeface="Marker Felt Thin" charset="0"/>
              </a:rPr>
              <a:t>Funci</a:t>
            </a:r>
            <a:r>
              <a:rPr lang="es-ES" dirty="0" err="1">
                <a:solidFill>
                  <a:srgbClr val="7030A0"/>
                </a:solidFill>
                <a:latin typeface="Marker Felt Thin" charset="0"/>
                <a:ea typeface="Marker Felt Thin" charset="0"/>
                <a:cs typeface="Marker Felt Thin" charset="0"/>
              </a:rPr>
              <a:t>ón</a:t>
            </a:r>
            <a:r>
              <a:rPr lang="es-ES" dirty="0">
                <a:solidFill>
                  <a:srgbClr val="7030A0"/>
                </a:solidFill>
                <a:latin typeface="Marker Felt Thin" charset="0"/>
                <a:ea typeface="Marker Felt Thin" charset="0"/>
                <a:cs typeface="Marker Felt Thin" charset="0"/>
              </a:rPr>
              <a:t> comunicativa de la Literatura</a:t>
            </a:r>
            <a:endParaRPr lang="es-ES_tradnl" dirty="0">
              <a:solidFill>
                <a:srgbClr val="7030A0"/>
              </a:solidFill>
              <a:latin typeface="Marker Felt Thin" charset="0"/>
              <a:ea typeface="Marker Felt Thin" charset="0"/>
              <a:cs typeface="Marker Felt Thin" charset="0"/>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6102" t="34594" r="61057" b="18428"/>
          <a:stretch/>
        </p:blipFill>
        <p:spPr>
          <a:xfrm>
            <a:off x="321275" y="4164226"/>
            <a:ext cx="2693774" cy="2408339"/>
          </a:xfrm>
          <a:prstGeom prst="rect">
            <a:avLst/>
          </a:prstGeom>
        </p:spPr>
      </p:pic>
      <p:pic>
        <p:nvPicPr>
          <p:cNvPr id="6" name="Marcador de contenido 5"/>
          <p:cNvPicPr>
            <a:picLocks noGrp="1" noChangeAspect="1"/>
          </p:cNvPicPr>
          <p:nvPr>
            <p:ph idx="1"/>
          </p:nvPr>
        </p:nvPicPr>
        <p:blipFill rotWithShape="1">
          <a:blip r:embed="rId2">
            <a:extLst>
              <a:ext uri="{28A0092B-C50C-407E-A947-70E740481C1C}">
                <a14:useLocalDpi xmlns:a14="http://schemas.microsoft.com/office/drawing/2010/main" val="0"/>
              </a:ext>
            </a:extLst>
          </a:blip>
          <a:srcRect l="41244" t="17679" r="41185" b="40008"/>
          <a:stretch/>
        </p:blipFill>
        <p:spPr>
          <a:xfrm>
            <a:off x="562232" y="1644226"/>
            <a:ext cx="1705233" cy="2566462"/>
          </a:xfrm>
        </p:spPr>
      </p:pic>
      <p:sp>
        <p:nvSpPr>
          <p:cNvPr id="9" name="Igual 8"/>
          <p:cNvSpPr/>
          <p:nvPr/>
        </p:nvSpPr>
        <p:spPr>
          <a:xfrm>
            <a:off x="3015049" y="6177149"/>
            <a:ext cx="469556" cy="39541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0" name="CuadroTexto 9"/>
          <p:cNvSpPr txBox="1"/>
          <p:nvPr/>
        </p:nvSpPr>
        <p:spPr>
          <a:xfrm>
            <a:off x="3484605" y="6203233"/>
            <a:ext cx="1235676" cy="369332"/>
          </a:xfrm>
          <a:prstGeom prst="rect">
            <a:avLst/>
          </a:prstGeom>
          <a:noFill/>
        </p:spPr>
        <p:txBody>
          <a:bodyPr wrap="square" rtlCol="0">
            <a:spAutoFit/>
          </a:bodyPr>
          <a:lstStyle/>
          <a:p>
            <a:r>
              <a:rPr lang="es-ES_tradnl" dirty="0">
                <a:solidFill>
                  <a:srgbClr val="FF0000"/>
                </a:solidFill>
                <a:latin typeface="Marker Felt Thin" charset="0"/>
                <a:ea typeface="Marker Felt Thin" charset="0"/>
                <a:cs typeface="Marker Felt Thin" charset="0"/>
              </a:rPr>
              <a:t>EST</a:t>
            </a:r>
            <a:r>
              <a:rPr lang="es-ES" dirty="0">
                <a:solidFill>
                  <a:srgbClr val="FF0000"/>
                </a:solidFill>
                <a:latin typeface="Marker Felt Thin" charset="0"/>
                <a:ea typeface="Marker Felt Thin" charset="0"/>
                <a:cs typeface="Marker Felt Thin" charset="0"/>
              </a:rPr>
              <a:t>ÉTICA</a:t>
            </a:r>
            <a:endParaRPr lang="es-ES_tradnl" dirty="0">
              <a:solidFill>
                <a:srgbClr val="FF0000"/>
              </a:solidFill>
              <a:latin typeface="Marker Felt Thin" charset="0"/>
              <a:ea typeface="Marker Felt Thin" charset="0"/>
              <a:cs typeface="Marker Felt Thin" charset="0"/>
            </a:endParaRPr>
          </a:p>
        </p:txBody>
      </p:sp>
      <p:pic>
        <p:nvPicPr>
          <p:cNvPr id="11" name="Imagen 10"/>
          <p:cNvPicPr>
            <a:picLocks noChangeAspect="1"/>
          </p:cNvPicPr>
          <p:nvPr/>
        </p:nvPicPr>
        <p:blipFill rotWithShape="1">
          <a:blip r:embed="rId2">
            <a:extLst>
              <a:ext uri="{28A0092B-C50C-407E-A947-70E740481C1C}">
                <a14:useLocalDpi xmlns:a14="http://schemas.microsoft.com/office/drawing/2010/main" val="0"/>
              </a:ext>
            </a:extLst>
          </a:blip>
          <a:srcRect l="60647" t="50712" r="14292" b="18428"/>
          <a:stretch/>
        </p:blipFill>
        <p:spPr>
          <a:xfrm>
            <a:off x="3225113" y="2544806"/>
            <a:ext cx="2520779" cy="1940011"/>
          </a:xfrm>
          <a:prstGeom prst="rect">
            <a:avLst/>
          </a:prstGeom>
        </p:spPr>
      </p:pic>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7453" t="14152" r="9869" b="24128"/>
          <a:stretch/>
        </p:blipFill>
        <p:spPr>
          <a:xfrm>
            <a:off x="6732373" y="2677256"/>
            <a:ext cx="4621427" cy="2156208"/>
          </a:xfrm>
          <a:prstGeom prst="rect">
            <a:avLst/>
          </a:prstGeom>
        </p:spPr>
      </p:pic>
    </p:spTree>
    <p:extLst>
      <p:ext uri="{BB962C8B-B14F-4D97-AF65-F5344CB8AC3E}">
        <p14:creationId xmlns:p14="http://schemas.microsoft.com/office/powerpoint/2010/main" val="170722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15321"/>
            <a:ext cx="10515600" cy="520572"/>
          </a:xfrm>
        </p:spPr>
        <p:txBody>
          <a:bodyPr>
            <a:normAutofit fontScale="90000"/>
          </a:bodyPr>
          <a:lstStyle/>
          <a:p>
            <a:pPr algn="ctr"/>
            <a:r>
              <a:rPr lang="es-ES_tradnl" dirty="0" err="1">
                <a:solidFill>
                  <a:srgbClr val="7030A0"/>
                </a:solidFill>
                <a:latin typeface="Marker Felt Thin" charset="0"/>
                <a:ea typeface="Marker Felt Thin" charset="0"/>
                <a:cs typeface="Marker Felt Thin" charset="0"/>
              </a:rPr>
              <a:t>Funci</a:t>
            </a:r>
            <a:r>
              <a:rPr lang="es-ES" dirty="0" err="1">
                <a:solidFill>
                  <a:srgbClr val="7030A0"/>
                </a:solidFill>
                <a:latin typeface="Marker Felt Thin" charset="0"/>
                <a:ea typeface="Marker Felt Thin" charset="0"/>
                <a:cs typeface="Marker Felt Thin" charset="0"/>
              </a:rPr>
              <a:t>ón</a:t>
            </a:r>
            <a:r>
              <a:rPr lang="es-ES" dirty="0">
                <a:solidFill>
                  <a:srgbClr val="7030A0"/>
                </a:solidFill>
                <a:latin typeface="Marker Felt Thin" charset="0"/>
                <a:ea typeface="Marker Felt Thin" charset="0"/>
                <a:cs typeface="Marker Felt Thin" charset="0"/>
              </a:rPr>
              <a:t> comunicativa de la Lengua</a:t>
            </a:r>
            <a:endParaRPr lang="es-ES_tradnl" dirty="0">
              <a:solidFill>
                <a:srgbClr val="7030A0"/>
              </a:solidFill>
              <a:latin typeface="Marker Felt Thin" charset="0"/>
              <a:ea typeface="Marker Felt Thin" charset="0"/>
              <a:cs typeface="Marker Felt Thin"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9885" t="23359" r="30713" b="67270"/>
          <a:stretch/>
        </p:blipFill>
        <p:spPr>
          <a:xfrm>
            <a:off x="271847" y="1036833"/>
            <a:ext cx="2743200" cy="407773"/>
          </a:xfrm>
        </p:spPr>
      </p:pic>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8927" t="34398" r="10483" b="51057"/>
          <a:stretch/>
        </p:blipFill>
        <p:spPr>
          <a:xfrm>
            <a:off x="271847" y="1554115"/>
            <a:ext cx="8106033" cy="914400"/>
          </a:xfrm>
          <a:prstGeom prst="rect">
            <a:avLst/>
          </a:prstGeom>
        </p:spPr>
      </p:pic>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8313" t="49533" r="10115" b="40049"/>
          <a:stretch/>
        </p:blipFill>
        <p:spPr>
          <a:xfrm>
            <a:off x="222419" y="2881524"/>
            <a:ext cx="8204887" cy="654909"/>
          </a:xfrm>
          <a:prstGeom prst="rect">
            <a:avLst/>
          </a:prstGeom>
        </p:spPr>
      </p:pic>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8191" t="60933" r="10361" b="29239"/>
          <a:stretch/>
        </p:blipFill>
        <p:spPr>
          <a:xfrm>
            <a:off x="214494" y="4112743"/>
            <a:ext cx="8192530" cy="617838"/>
          </a:xfrm>
          <a:prstGeom prst="rect">
            <a:avLst/>
          </a:prstGeom>
        </p:spPr>
      </p:pic>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7944" t="72137" r="10483" b="18625"/>
          <a:stretch/>
        </p:blipFill>
        <p:spPr>
          <a:xfrm>
            <a:off x="271847" y="5543549"/>
            <a:ext cx="8204887" cy="580767"/>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b="27451"/>
          <a:stretch/>
        </p:blipFill>
        <p:spPr>
          <a:xfrm>
            <a:off x="8927257" y="2749715"/>
            <a:ext cx="868405" cy="1391796"/>
          </a:xfrm>
          <a:prstGeom prst="rect">
            <a:avLst/>
          </a:prstGeom>
        </p:spPr>
      </p:pic>
      <p:pic>
        <p:nvPicPr>
          <p:cNvPr id="11" name="Imagen 10"/>
          <p:cNvPicPr>
            <a:picLocks noChangeAspect="1"/>
          </p:cNvPicPr>
          <p:nvPr/>
        </p:nvPicPr>
        <p:blipFill rotWithShape="1">
          <a:blip r:embed="rId4">
            <a:extLst>
              <a:ext uri="{28A0092B-C50C-407E-A947-70E740481C1C}">
                <a14:useLocalDpi xmlns:a14="http://schemas.microsoft.com/office/drawing/2010/main" val="0"/>
              </a:ext>
            </a:extLst>
          </a:blip>
          <a:srcRect l="15788" t="34159" r="20618" b="27653"/>
          <a:stretch/>
        </p:blipFill>
        <p:spPr>
          <a:xfrm>
            <a:off x="8877486" y="5533261"/>
            <a:ext cx="2496064" cy="1125324"/>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9655" y="822836"/>
            <a:ext cx="1595863" cy="1839936"/>
          </a:xfrm>
          <a:prstGeom prst="rect">
            <a:avLst/>
          </a:prstGeom>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5518" y="3537329"/>
            <a:ext cx="1714810" cy="1882563"/>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5518" y="3480380"/>
            <a:ext cx="1714810" cy="1882563"/>
          </a:xfrm>
          <a:prstGeom prst="rect">
            <a:avLst/>
          </a:prstGeom>
        </p:spPr>
      </p:pic>
    </p:spTree>
    <p:extLst>
      <p:ext uri="{BB962C8B-B14F-4D97-AF65-F5344CB8AC3E}">
        <p14:creationId xmlns:p14="http://schemas.microsoft.com/office/powerpoint/2010/main" val="1632348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p:spPr>
        <p:txBody>
          <a:bodyPr/>
          <a:lstStyle/>
          <a:p>
            <a:pPr algn="ctr"/>
            <a:r>
              <a:rPr lang="es-ES_tradnl" dirty="0" err="1">
                <a:solidFill>
                  <a:srgbClr val="7030A0"/>
                </a:solidFill>
                <a:latin typeface="Marker Felt Thin" charset="0"/>
                <a:ea typeface="Marker Felt Thin" charset="0"/>
                <a:cs typeface="Marker Felt Thin" charset="0"/>
              </a:rPr>
              <a:t>Funci</a:t>
            </a:r>
            <a:r>
              <a:rPr lang="es-ES" dirty="0" err="1">
                <a:solidFill>
                  <a:srgbClr val="7030A0"/>
                </a:solidFill>
                <a:latin typeface="Marker Felt Thin" charset="0"/>
                <a:ea typeface="Marker Felt Thin" charset="0"/>
                <a:cs typeface="Marker Felt Thin" charset="0"/>
              </a:rPr>
              <a:t>ón</a:t>
            </a:r>
            <a:r>
              <a:rPr lang="es-ES" dirty="0">
                <a:solidFill>
                  <a:srgbClr val="7030A0"/>
                </a:solidFill>
                <a:latin typeface="Marker Felt Thin" charset="0"/>
                <a:ea typeface="Marker Felt Thin" charset="0"/>
                <a:cs typeface="Marker Felt Thin" charset="0"/>
              </a:rPr>
              <a:t> social de la Literatura</a:t>
            </a:r>
            <a:endParaRPr lang="es-ES_tradnl" dirty="0">
              <a:solidFill>
                <a:srgbClr val="7030A0"/>
              </a:solidFill>
              <a:latin typeface="Marker Felt Thin" charset="0"/>
              <a:ea typeface="Marker Felt Thin" charset="0"/>
              <a:cs typeface="Marker Felt Thin" charset="0"/>
            </a:endParaRPr>
          </a:p>
        </p:txBody>
      </p:sp>
      <p:pic>
        <p:nvPicPr>
          <p:cNvPr id="5" name="Marcador de contenido 3"/>
          <p:cNvPicPr>
            <a:picLocks noChangeAspect="1"/>
          </p:cNvPicPr>
          <p:nvPr/>
        </p:nvPicPr>
        <p:blipFill rotWithShape="1">
          <a:blip r:embed="rId2">
            <a:extLst>
              <a:ext uri="{28A0092B-C50C-407E-A947-70E740481C1C}">
                <a14:useLocalDpi xmlns:a14="http://schemas.microsoft.com/office/drawing/2010/main" val="0"/>
              </a:ext>
            </a:extLst>
          </a:blip>
          <a:srcRect l="6457" t="32730" r="7817" b="18426"/>
          <a:stretch/>
        </p:blipFill>
        <p:spPr>
          <a:xfrm>
            <a:off x="940053" y="2026507"/>
            <a:ext cx="10311893" cy="3672144"/>
          </a:xfrm>
          <a:prstGeom prst="rect">
            <a:avLst/>
          </a:prstGeom>
        </p:spPr>
      </p:pic>
      <p:sp>
        <p:nvSpPr>
          <p:cNvPr id="7" name="Marcador de contenido 5"/>
          <p:cNvSpPr txBox="1">
            <a:spLocks/>
          </p:cNvSpPr>
          <p:nvPr/>
        </p:nvSpPr>
        <p:spPr>
          <a:xfrm>
            <a:off x="633284" y="1707033"/>
            <a:ext cx="10925432" cy="4311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s-ES_tradnl"/>
          </a:p>
        </p:txBody>
      </p:sp>
    </p:spTree>
    <p:extLst>
      <p:ext uri="{BB962C8B-B14F-4D97-AF65-F5344CB8AC3E}">
        <p14:creationId xmlns:p14="http://schemas.microsoft.com/office/powerpoint/2010/main" val="2067619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solidFill>
                  <a:srgbClr val="FF0000"/>
                </a:solidFill>
                <a:latin typeface="Marker Felt Thin" charset="0"/>
                <a:ea typeface="Marker Felt Thin" charset="0"/>
                <a:cs typeface="Marker Felt Thin" charset="0"/>
              </a:rPr>
              <a:t>Para recordar…</a:t>
            </a:r>
          </a:p>
        </p:txBody>
      </p:sp>
      <p:sp>
        <p:nvSpPr>
          <p:cNvPr id="3" name="Marcador de contenido 2"/>
          <p:cNvSpPr>
            <a:spLocks noGrp="1"/>
          </p:cNvSpPr>
          <p:nvPr>
            <p:ph idx="1"/>
          </p:nvPr>
        </p:nvSpPr>
        <p:spPr>
          <a:xfrm>
            <a:off x="838200" y="1355591"/>
            <a:ext cx="11004395" cy="4351338"/>
          </a:xfrm>
        </p:spPr>
        <p:txBody>
          <a:bodyPr>
            <a:normAutofit/>
          </a:bodyPr>
          <a:lstStyle/>
          <a:p>
            <a:pPr marL="274320" indent="-274320" algn="just">
              <a:buFont typeface="Wingdings 2"/>
              <a:buChar char=""/>
              <a:defRPr/>
            </a:pPr>
            <a:r>
              <a:rPr lang="es-ES" sz="3000" dirty="0">
                <a:latin typeface="Marker Felt Thin" charset="0"/>
                <a:ea typeface="Marker Felt Thin" charset="0"/>
                <a:cs typeface="Marker Felt Thin" charset="0"/>
              </a:rPr>
              <a:t>Una obra poética se distingue de las informativas y las argumentativas por la manera en la que se organiza la lengua.</a:t>
            </a:r>
          </a:p>
          <a:p>
            <a:pPr marL="274320" indent="-274320" algn="just">
              <a:buFont typeface="Wingdings 2"/>
              <a:buChar char=""/>
              <a:defRPr/>
            </a:pPr>
            <a:r>
              <a:rPr lang="es-ES" sz="3000" dirty="0">
                <a:latin typeface="Marker Felt Thin" charset="0"/>
                <a:ea typeface="Marker Felt Thin" charset="0"/>
                <a:cs typeface="Marker Felt Thin" charset="0"/>
              </a:rPr>
              <a:t>Las líneas que trasladan el sentido de los vocablos de un punto a otro se llaman figuras.</a:t>
            </a:r>
          </a:p>
          <a:p>
            <a:pPr marL="274320" indent="-274320" algn="just">
              <a:buFont typeface="Wingdings 2"/>
              <a:buChar char=""/>
              <a:defRPr/>
            </a:pPr>
            <a:r>
              <a:rPr lang="es-ES" altLang="es-ES_tradnl" sz="3000" dirty="0">
                <a:latin typeface="Marker Felt Thin" charset="0"/>
                <a:ea typeface="Marker Felt Thin" charset="0"/>
                <a:cs typeface="Marker Felt Thin" charset="0"/>
              </a:rPr>
              <a:t>Un texto literario adquiere modalidades en cuanto a la función que se le destine. Estas pueden ser narración, descripción y diálogo.</a:t>
            </a:r>
          </a:p>
          <a:p>
            <a:pPr marL="274320" indent="-274320" algn="just">
              <a:buFont typeface="Wingdings 2"/>
              <a:buChar char=""/>
              <a:defRPr/>
            </a:pPr>
            <a:r>
              <a:rPr lang="es-ES" altLang="es-ES_tradnl" sz="3000" dirty="0">
                <a:latin typeface="Marker Felt Thin" charset="0"/>
                <a:ea typeface="Marker Felt Thin" charset="0"/>
                <a:cs typeface="Marker Felt Thin" charset="0"/>
              </a:rPr>
              <a:t>En la épica reina la función narrativa, la lírica tiene que ver con los estados de ánimo y la dramática se sostiene a partir del diálogo.</a:t>
            </a:r>
          </a:p>
          <a:p>
            <a:pPr marL="274320" indent="-274320" algn="just">
              <a:buFont typeface="Wingdings 2"/>
              <a:buChar char=""/>
              <a:defRPr/>
            </a:pPr>
            <a:r>
              <a:rPr lang="es-ES" dirty="0">
                <a:latin typeface="Marker Felt Thin" charset="0"/>
                <a:ea typeface="Marker Felt Thin" charset="0"/>
                <a:cs typeface="Marker Felt Thin" charset="0"/>
              </a:rPr>
              <a:t>Las formas de la literatura pueden ser: prosa y verso.</a:t>
            </a:r>
          </a:p>
          <a:p>
            <a:endParaRPr lang="es-ES_tradnl" dirty="0"/>
          </a:p>
        </p:txBody>
      </p:sp>
      <p:pic>
        <p:nvPicPr>
          <p:cNvPr id="4" name="Picture 4"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6443" y="5121080"/>
            <a:ext cx="2312020" cy="17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44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solidFill>
                  <a:srgbClr val="FF0000"/>
                </a:solidFill>
                <a:latin typeface="Marker Felt Thin" charset="0"/>
                <a:ea typeface="Marker Felt Thin" charset="0"/>
                <a:cs typeface="Marker Felt Thin" charset="0"/>
              </a:rPr>
              <a:t>Cultura general…</a:t>
            </a:r>
          </a:p>
        </p:txBody>
      </p:sp>
      <p:sp>
        <p:nvSpPr>
          <p:cNvPr id="3" name="Marcador de contenido 2"/>
          <p:cNvSpPr>
            <a:spLocks noGrp="1"/>
          </p:cNvSpPr>
          <p:nvPr>
            <p:ph idx="1"/>
          </p:nvPr>
        </p:nvSpPr>
        <p:spPr>
          <a:xfrm>
            <a:off x="838200" y="1825625"/>
            <a:ext cx="10515600" cy="3500137"/>
          </a:xfrm>
        </p:spPr>
        <p:txBody>
          <a:bodyPr/>
          <a:lstStyle/>
          <a:p>
            <a:pPr>
              <a:buFont typeface="Wingdings" charset="2"/>
              <a:buChar char="ü"/>
            </a:pPr>
            <a:r>
              <a:rPr lang="es-ES_tradnl" dirty="0">
                <a:latin typeface="Marker Felt Thin" charset="0"/>
                <a:ea typeface="Marker Felt Thin" charset="0"/>
                <a:cs typeface="Marker Felt Thin" charset="0"/>
              </a:rPr>
              <a:t>La </a:t>
            </a:r>
            <a:r>
              <a:rPr lang="es-ES_tradnl" dirty="0" err="1">
                <a:latin typeface="Marker Felt Thin" charset="0"/>
                <a:ea typeface="Marker Felt Thin" charset="0"/>
                <a:cs typeface="Marker Felt Thin" charset="0"/>
              </a:rPr>
              <a:t>divisi</a:t>
            </a:r>
            <a:r>
              <a:rPr lang="es-ES" dirty="0" err="1">
                <a:latin typeface="Marker Felt Thin" charset="0"/>
                <a:ea typeface="Marker Felt Thin" charset="0"/>
                <a:cs typeface="Marker Felt Thin" charset="0"/>
              </a:rPr>
              <a:t>ón</a:t>
            </a:r>
            <a:r>
              <a:rPr lang="es-ES" dirty="0">
                <a:latin typeface="Marker Felt Thin" charset="0"/>
                <a:ea typeface="Marker Felt Thin" charset="0"/>
                <a:cs typeface="Marker Felt Thin" charset="0"/>
              </a:rPr>
              <a:t> actual de los géneros surgió con la literatura griega y fue Aristóteles que la dio a conocer. Estos son: ÉPICO, LÍRICO Y DRAMÁTICO. A su vez, se dividen en subgéneros </a:t>
            </a:r>
            <a:r>
              <a:rPr lang="es-ES_tradnl" dirty="0">
                <a:latin typeface="Marker Felt Thin" charset="0"/>
                <a:ea typeface="Marker Felt Thin" charset="0"/>
                <a:cs typeface="Marker Felt Thin" charset="0"/>
              </a:rPr>
              <a:t>(material de apoyo p</a:t>
            </a:r>
            <a:r>
              <a:rPr lang="es-ES" dirty="0" err="1">
                <a:latin typeface="Marker Felt Thin" charset="0"/>
                <a:ea typeface="Marker Felt Thin" charset="0"/>
                <a:cs typeface="Marker Felt Thin" charset="0"/>
              </a:rPr>
              <a:t>áginas</a:t>
            </a:r>
            <a:r>
              <a:rPr lang="es-ES" dirty="0">
                <a:latin typeface="Marker Felt Thin" charset="0"/>
                <a:ea typeface="Marker Felt Thin" charset="0"/>
                <a:cs typeface="Marker Felt Thin" charset="0"/>
              </a:rPr>
              <a:t> 11 y 12).</a:t>
            </a:r>
          </a:p>
          <a:p>
            <a:pPr marL="0" indent="0">
              <a:buNone/>
            </a:pPr>
            <a:endParaRPr lang="es-ES" dirty="0">
              <a:latin typeface="Marker Felt Thin" charset="0"/>
              <a:ea typeface="Marker Felt Thin" charset="0"/>
              <a:cs typeface="Marker Felt Thin" charset="0"/>
            </a:endParaRPr>
          </a:p>
          <a:p>
            <a:pPr>
              <a:buFont typeface="Wingdings" charset="2"/>
              <a:buChar char="ü"/>
            </a:pPr>
            <a:r>
              <a:rPr lang="es-ES" dirty="0">
                <a:latin typeface="Marker Felt Thin" charset="0"/>
                <a:ea typeface="Marker Felt Thin" charset="0"/>
                <a:cs typeface="Marker Felt Thin" charset="0"/>
              </a:rPr>
              <a:t>En la Literatura, se emplea un lenguaje connotativo y en sentido figurado para darle un sentido diferente a nuestras expresiones. </a:t>
            </a:r>
          </a:p>
          <a:p>
            <a:pPr>
              <a:buFont typeface="Wingdings" charset="2"/>
              <a:buChar char="ü"/>
            </a:pPr>
            <a:endParaRPr lang="es-ES" dirty="0">
              <a:latin typeface="Marker Felt Thin" charset="0"/>
              <a:ea typeface="Marker Felt Thin" charset="0"/>
              <a:cs typeface="Marker Felt Thin" charset="0"/>
            </a:endParaRPr>
          </a:p>
          <a:p>
            <a:pPr marL="0" indent="0">
              <a:buNone/>
            </a:pPr>
            <a:endParaRPr lang="es-ES" dirty="0"/>
          </a:p>
          <a:p>
            <a:pPr marL="0" indent="0">
              <a:buNone/>
            </a:pPr>
            <a:endParaRPr lang="es-ES" dirty="0"/>
          </a:p>
        </p:txBody>
      </p:sp>
    </p:spTree>
    <p:extLst>
      <p:ext uri="{BB962C8B-B14F-4D97-AF65-F5344CB8AC3E}">
        <p14:creationId xmlns:p14="http://schemas.microsoft.com/office/powerpoint/2010/main" val="182001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320676"/>
            <a:ext cx="7239000" cy="822309"/>
          </a:xfrm>
        </p:spPr>
        <p:txBody>
          <a:bodyPr/>
          <a:lstStyle/>
          <a:p>
            <a:pPr algn="ctr" eaLnBrk="1" hangingPunct="1">
              <a:defRPr/>
            </a:pPr>
            <a:r>
              <a:rPr lang="es-MX" dirty="0">
                <a:solidFill>
                  <a:srgbClr val="7030A0"/>
                </a:solidFill>
                <a:latin typeface="Marker Felt Thin" charset="0"/>
                <a:ea typeface="Marker Felt Thin" charset="0"/>
                <a:cs typeface="Marker Felt Thin" charset="0"/>
              </a:rPr>
              <a:t>Géneros literarios</a:t>
            </a:r>
          </a:p>
        </p:txBody>
      </p:sp>
      <p:sp>
        <p:nvSpPr>
          <p:cNvPr id="11267" name="2 Marcador de contenido"/>
          <p:cNvSpPr>
            <a:spLocks noGrp="1"/>
          </p:cNvSpPr>
          <p:nvPr>
            <p:ph idx="1"/>
          </p:nvPr>
        </p:nvSpPr>
        <p:spPr>
          <a:xfrm>
            <a:off x="325394" y="1142985"/>
            <a:ext cx="11611233" cy="5603804"/>
          </a:xfrm>
        </p:spPr>
        <p:txBody>
          <a:bodyPr>
            <a:normAutofit fontScale="62500" lnSpcReduction="20000"/>
          </a:bodyPr>
          <a:lstStyle/>
          <a:p>
            <a:pPr eaLnBrk="1" hangingPunct="1">
              <a:buFont typeface="Wingdings 2" charset="2"/>
              <a:buNone/>
            </a:pPr>
            <a:r>
              <a:rPr lang="es-MX" altLang="es-ES_tradnl" dirty="0">
                <a:solidFill>
                  <a:srgbClr val="002060"/>
                </a:solidFill>
                <a:latin typeface="Marker Felt Thin" charset="0"/>
                <a:ea typeface="Marker Felt Thin" charset="0"/>
                <a:cs typeface="Marker Felt Thin" charset="0"/>
              </a:rPr>
              <a:t>ÉPICO</a:t>
            </a:r>
            <a:r>
              <a:rPr lang="es-MX" altLang="es-ES_tradnl" dirty="0">
                <a:latin typeface="Marker Felt Thin" charset="0"/>
                <a:ea typeface="Marker Felt Thin" charset="0"/>
                <a:cs typeface="Marker Felt Thin" charset="0"/>
                <a:sym typeface="Wingdings" charset="2"/>
              </a:rPr>
              <a:t> Función narrativa</a:t>
            </a:r>
          </a:p>
          <a:p>
            <a:pPr eaLnBrk="1" hangingPunct="1"/>
            <a:r>
              <a:rPr lang="es-MX" altLang="es-ES_tradnl" dirty="0">
                <a:latin typeface="Marker Felt Thin" charset="0"/>
                <a:ea typeface="Marker Felt Thin" charset="0"/>
                <a:cs typeface="Marker Felt Thin" charset="0"/>
                <a:sym typeface="Wingdings" charset="2"/>
              </a:rPr>
              <a:t>Da a conocer una serie de sucesos que constituyen una historia.</a:t>
            </a:r>
          </a:p>
          <a:p>
            <a:pPr eaLnBrk="1" hangingPunct="1"/>
            <a:r>
              <a:rPr lang="es-MX" altLang="es-ES_tradnl" dirty="0">
                <a:latin typeface="Marker Felt Thin" charset="0"/>
                <a:ea typeface="Marker Felt Thin" charset="0"/>
                <a:cs typeface="Marker Felt Thin" charset="0"/>
                <a:sym typeface="Wingdings" charset="2"/>
              </a:rPr>
              <a:t>Existe un narrador.</a:t>
            </a:r>
          </a:p>
          <a:p>
            <a:pPr eaLnBrk="1" hangingPunct="1"/>
            <a:r>
              <a:rPr lang="es-MX" altLang="es-ES_tradnl" dirty="0">
                <a:latin typeface="Marker Felt Thin" charset="0"/>
                <a:ea typeface="Marker Felt Thin" charset="0"/>
                <a:cs typeface="Marker Felt Thin" charset="0"/>
                <a:sym typeface="Wingdings" charset="2"/>
              </a:rPr>
              <a:t>Escrito usualmente en prosa.</a:t>
            </a:r>
          </a:p>
          <a:p>
            <a:pPr eaLnBrk="1" hangingPunct="1"/>
            <a:r>
              <a:rPr lang="es-MX" altLang="es-ES_tradnl" dirty="0">
                <a:latin typeface="Marker Felt Thin" charset="0"/>
                <a:ea typeface="Marker Felt Thin" charset="0"/>
                <a:cs typeface="Marker Felt Thin" charset="0"/>
                <a:sym typeface="Wingdings" charset="2"/>
              </a:rPr>
              <a:t>Los hechos adquieren características memorables.</a:t>
            </a:r>
          </a:p>
          <a:p>
            <a:pPr eaLnBrk="1" hangingPunct="1"/>
            <a:endParaRPr lang="es-MX" altLang="es-ES_tradnl" sz="2000" dirty="0">
              <a:sym typeface="Wingdings" charset="2"/>
            </a:endParaRPr>
          </a:p>
          <a:p>
            <a:pPr marL="0" indent="0" eaLnBrk="1" hangingPunct="1">
              <a:buNone/>
            </a:pPr>
            <a:endParaRPr lang="es-MX" altLang="es-ES_tradnl" sz="2000" dirty="0">
              <a:sym typeface="Wingdings" charset="2"/>
            </a:endParaRPr>
          </a:p>
          <a:p>
            <a:pPr marL="0" indent="0" eaLnBrk="1" hangingPunct="1">
              <a:buNone/>
            </a:pPr>
            <a:endParaRPr lang="es-MX" altLang="es-ES_tradnl" sz="2000" dirty="0">
              <a:sym typeface="Wingdings" charset="2"/>
            </a:endParaRPr>
          </a:p>
          <a:p>
            <a:r>
              <a:rPr lang="es-MX" altLang="es-ES_tradnl" sz="3400" dirty="0">
                <a:solidFill>
                  <a:srgbClr val="002060"/>
                </a:solidFill>
                <a:latin typeface="Marker Felt Thin" charset="0"/>
                <a:ea typeface="Marker Felt Thin" charset="0"/>
                <a:cs typeface="Marker Felt Thin" charset="0"/>
                <a:sym typeface="Wingdings" charset="2"/>
              </a:rPr>
              <a:t>LÍRICO</a:t>
            </a:r>
            <a:r>
              <a:rPr lang="es-MX" altLang="es-ES_tradnl" sz="3400" dirty="0">
                <a:latin typeface="Marker Felt Thin" charset="0"/>
                <a:ea typeface="Marker Felt Thin" charset="0"/>
                <a:cs typeface="Marker Felt Thin" charset="0"/>
                <a:sym typeface="Wingdings" charset="2"/>
              </a:rPr>
              <a:t> Estados de ánimo. Escrito usualmente en verso.</a:t>
            </a:r>
          </a:p>
          <a:p>
            <a:endParaRPr lang="es-MX" altLang="es-ES_tradnl" sz="2000" dirty="0">
              <a:latin typeface="Marker Felt Thin" charset="0"/>
              <a:ea typeface="Marker Felt Thin" charset="0"/>
              <a:cs typeface="Marker Felt Thin" charset="0"/>
              <a:sym typeface="Wingdings" charset="2"/>
            </a:endParaRPr>
          </a:p>
          <a:p>
            <a:endParaRPr lang="es-MX" altLang="es-ES_tradnl" sz="2000" dirty="0">
              <a:latin typeface="Marker Felt Thin" charset="0"/>
              <a:ea typeface="Marker Felt Thin" charset="0"/>
              <a:cs typeface="Marker Felt Thin" charset="0"/>
              <a:sym typeface="Wingdings" charset="2"/>
            </a:endParaRPr>
          </a:p>
          <a:p>
            <a:pPr marL="0" indent="0">
              <a:buNone/>
            </a:pPr>
            <a:endParaRPr lang="es-MX" altLang="es-ES_tradnl" sz="2000" dirty="0">
              <a:latin typeface="Marker Felt Thin" charset="0"/>
              <a:ea typeface="Marker Felt Thin" charset="0"/>
              <a:cs typeface="Marker Felt Thin" charset="0"/>
              <a:sym typeface="Wingdings" charset="2"/>
            </a:endParaRPr>
          </a:p>
          <a:p>
            <a:pPr marL="0" indent="0">
              <a:buNone/>
            </a:pPr>
            <a:endParaRPr lang="es-MX" altLang="es-ES_tradnl" sz="2000" dirty="0">
              <a:latin typeface="Marker Felt Thin" charset="0"/>
              <a:ea typeface="Marker Felt Thin" charset="0"/>
              <a:cs typeface="Marker Felt Thin" charset="0"/>
              <a:sym typeface="Wingdings" charset="2"/>
            </a:endParaRPr>
          </a:p>
          <a:p>
            <a:pPr>
              <a:buNone/>
            </a:pPr>
            <a:endParaRPr lang="es-MX" altLang="es-ES_tradnl" sz="2000" dirty="0">
              <a:latin typeface="Marker Felt Thin" charset="0"/>
              <a:ea typeface="Marker Felt Thin" charset="0"/>
              <a:cs typeface="Marker Felt Thin" charset="0"/>
              <a:sym typeface="Wingdings" charset="2"/>
            </a:endParaRPr>
          </a:p>
          <a:p>
            <a:pPr>
              <a:buNone/>
            </a:pPr>
            <a:r>
              <a:rPr lang="es-MX" altLang="es-ES_tradnl" sz="3400" dirty="0">
                <a:solidFill>
                  <a:srgbClr val="002060"/>
                </a:solidFill>
                <a:latin typeface="Marker Felt Thin" charset="0"/>
                <a:ea typeface="Marker Felt Thin" charset="0"/>
                <a:cs typeface="Marker Felt Thin" charset="0"/>
                <a:sym typeface="Wingdings" charset="2"/>
              </a:rPr>
              <a:t>DRAMÁTICO</a:t>
            </a:r>
            <a:r>
              <a:rPr lang="es-MX" altLang="es-ES_tradnl" sz="3400" dirty="0">
                <a:latin typeface="Marker Felt Thin" charset="0"/>
                <a:ea typeface="Marker Felt Thin" charset="0"/>
                <a:cs typeface="Marker Felt Thin" charset="0"/>
                <a:sym typeface="Wingdings" charset="2"/>
              </a:rPr>
              <a:t> Diálogo directo.</a:t>
            </a:r>
          </a:p>
          <a:p>
            <a:r>
              <a:rPr lang="es-MX" altLang="es-ES_tradnl" sz="3400" dirty="0">
                <a:latin typeface="Marker Felt Thin" charset="0"/>
                <a:ea typeface="Marker Felt Thin" charset="0"/>
                <a:cs typeface="Marker Felt Thin" charset="0"/>
                <a:sym typeface="Wingdings" charset="2"/>
              </a:rPr>
              <a:t>Estructurada por actos.</a:t>
            </a:r>
          </a:p>
          <a:p>
            <a:r>
              <a:rPr lang="es-MX" altLang="es-ES_tradnl" sz="3400" dirty="0">
                <a:latin typeface="Marker Felt Thin" charset="0"/>
                <a:ea typeface="Marker Felt Thin" charset="0"/>
                <a:cs typeface="Marker Felt Thin" charset="0"/>
              </a:rPr>
              <a:t>Trabaja usualmente sobre situaciones reales de la vida cotidiana.</a:t>
            </a:r>
          </a:p>
          <a:p>
            <a:r>
              <a:rPr lang="es-MX" altLang="es-ES_tradnl" sz="3400" dirty="0">
                <a:latin typeface="Marker Felt Thin" charset="0"/>
                <a:ea typeface="Marker Felt Thin" charset="0"/>
                <a:cs typeface="Marker Felt Thin" charset="0"/>
              </a:rPr>
              <a:t>La historia está hecha para ser representada.</a:t>
            </a:r>
          </a:p>
          <a:p>
            <a:endParaRPr lang="es-ES_tradnl" sz="2000" dirty="0"/>
          </a:p>
          <a:p>
            <a:pPr eaLnBrk="1" hangingPunct="1"/>
            <a:endParaRPr lang="es-MX" altLang="es-ES_tradnl" sz="2000" dirty="0">
              <a:latin typeface="Marker Felt Thin" charset="0"/>
              <a:ea typeface="Marker Felt Thin" charset="0"/>
              <a:cs typeface="Marker Felt Thin" charset="0"/>
            </a:endParaRPr>
          </a:p>
        </p:txBody>
      </p:sp>
      <p:pic>
        <p:nvPicPr>
          <p:cNvPr id="4" name="3 Imagen" descr="liric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8418" y="3173381"/>
            <a:ext cx="1745135" cy="166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 Imagen" descr="romeo y juliet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9933" y="4468268"/>
            <a:ext cx="1020587" cy="227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4804" y="1021493"/>
            <a:ext cx="1415716" cy="2151888"/>
          </a:xfrm>
          <a:prstGeom prst="rect">
            <a:avLst/>
          </a:prstGeom>
        </p:spPr>
      </p:pic>
    </p:spTree>
    <p:extLst>
      <p:ext uri="{BB962C8B-B14F-4D97-AF65-F5344CB8AC3E}">
        <p14:creationId xmlns:p14="http://schemas.microsoft.com/office/powerpoint/2010/main" val="144667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48129"/>
          </a:xfrm>
        </p:spPr>
        <p:txBody>
          <a:bodyPr>
            <a:normAutofit fontScale="90000"/>
          </a:bodyPr>
          <a:lstStyle/>
          <a:p>
            <a:pPr algn="ctr"/>
            <a:r>
              <a:rPr lang="es-ES_tradnl" dirty="0">
                <a:solidFill>
                  <a:srgbClr val="7030A0"/>
                </a:solidFill>
                <a:latin typeface="Marker Felt Thin" charset="0"/>
                <a:ea typeface="Marker Felt Thin" charset="0"/>
                <a:cs typeface="Marker Felt Thin" charset="0"/>
              </a:rPr>
              <a:t>La Narrativa</a:t>
            </a:r>
          </a:p>
        </p:txBody>
      </p:sp>
      <p:sp>
        <p:nvSpPr>
          <p:cNvPr id="3" name="Marcador de contenido 2"/>
          <p:cNvSpPr>
            <a:spLocks noGrp="1"/>
          </p:cNvSpPr>
          <p:nvPr>
            <p:ph idx="1"/>
          </p:nvPr>
        </p:nvSpPr>
        <p:spPr>
          <a:xfrm>
            <a:off x="838200" y="1121290"/>
            <a:ext cx="10515600" cy="1756022"/>
          </a:xfrm>
        </p:spPr>
        <p:txBody>
          <a:bodyPr>
            <a:normAutofit/>
          </a:bodyPr>
          <a:lstStyle/>
          <a:p>
            <a:r>
              <a:rPr lang="es-ES" altLang="es-ES_tradnl" b="1" dirty="0">
                <a:latin typeface="Marker Felt Thin" charset="0"/>
                <a:ea typeface="Marker Felt Thin" charset="0"/>
                <a:cs typeface="Marker Felt Thin" charset="0"/>
              </a:rPr>
              <a:t>Narración </a:t>
            </a:r>
            <a:r>
              <a:rPr lang="es-ES" altLang="es-ES_tradnl" dirty="0">
                <a:latin typeface="Marker Felt Thin" charset="0"/>
                <a:ea typeface="Marker Felt Thin" charset="0"/>
                <a:cs typeface="Marker Felt Thin" charset="0"/>
              </a:rPr>
              <a:t>es contar una sucesión de hechos que se producen a lo largo de un tiempo determinado y que, normalmente, da como resultado la variación o transformación, en el sentido que sea, de la situación inicial. </a:t>
            </a:r>
          </a:p>
          <a:p>
            <a:endParaRPr lang="es-ES_tradnl" dirty="0"/>
          </a:p>
          <a:p>
            <a:endParaRPr lang="es-ES" altLang="es-ES_tradnl" dirty="0">
              <a:latin typeface="Marker Felt Thin" charset="0"/>
              <a:ea typeface="Marker Felt Thin" charset="0"/>
              <a:cs typeface="Marker Felt Thin" charset="0"/>
            </a:endParaRPr>
          </a:p>
          <a:p>
            <a:endParaRPr lang="es-ES" altLang="es-ES_tradnl" dirty="0">
              <a:latin typeface="Marker Felt Thin" charset="0"/>
              <a:ea typeface="Marker Felt Thin" charset="0"/>
              <a:cs typeface="Marker Felt Thin" charset="0"/>
            </a:endParaRPr>
          </a:p>
          <a:p>
            <a:endParaRPr lang="es-ES_tradn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11" y="4236145"/>
            <a:ext cx="3810000" cy="21336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146" y="4202011"/>
            <a:ext cx="2993768" cy="220186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649" y="4202011"/>
            <a:ext cx="4223264" cy="2276104"/>
          </a:xfrm>
          <a:prstGeom prst="rect">
            <a:avLst/>
          </a:prstGeom>
        </p:spPr>
      </p:pic>
    </p:spTree>
    <p:extLst>
      <p:ext uri="{BB962C8B-B14F-4D97-AF65-F5344CB8AC3E}">
        <p14:creationId xmlns:p14="http://schemas.microsoft.com/office/powerpoint/2010/main" val="150892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320676"/>
            <a:ext cx="8274908" cy="750871"/>
          </a:xfrm>
        </p:spPr>
        <p:txBody>
          <a:bodyPr>
            <a:normAutofit/>
          </a:bodyPr>
          <a:lstStyle/>
          <a:p>
            <a:pPr algn="ctr" eaLnBrk="1" hangingPunct="1">
              <a:defRPr/>
            </a:pPr>
            <a:r>
              <a:rPr lang="es-MX" dirty="0">
                <a:solidFill>
                  <a:srgbClr val="7030A0"/>
                </a:solidFill>
                <a:latin typeface="Marker Felt Thin" charset="0"/>
                <a:ea typeface="Marker Felt Thin" charset="0"/>
                <a:cs typeface="Marker Felt Thin" charset="0"/>
              </a:rPr>
              <a:t>SUBGÉNEROS DEL G</a:t>
            </a:r>
            <a:r>
              <a:rPr lang="es-ES" dirty="0">
                <a:solidFill>
                  <a:srgbClr val="7030A0"/>
                </a:solidFill>
                <a:latin typeface="Marker Felt Thin" charset="0"/>
                <a:ea typeface="Marker Felt Thin" charset="0"/>
                <a:cs typeface="Marker Felt Thin" charset="0"/>
              </a:rPr>
              <a:t>ÉNERO ÉPICO</a:t>
            </a:r>
            <a:endParaRPr lang="es-MX" dirty="0">
              <a:solidFill>
                <a:srgbClr val="7030A0"/>
              </a:solidFill>
              <a:latin typeface="Marker Felt Thin" charset="0"/>
              <a:ea typeface="Marker Felt Thin" charset="0"/>
              <a:cs typeface="Marker Felt Thin"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428983781"/>
              </p:ext>
            </p:extLst>
          </p:nvPr>
        </p:nvGraphicFramePr>
        <p:xfrm>
          <a:off x="1981200" y="857233"/>
          <a:ext cx="8401080" cy="559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2617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a:solidFill>
                  <a:srgbClr val="7030A0"/>
                </a:solidFill>
                <a:latin typeface="Marker Felt Thin" charset="0"/>
                <a:ea typeface="Marker Felt Thin" charset="0"/>
                <a:cs typeface="Marker Felt Thin" charset="0"/>
              </a:rPr>
              <a:t>Elementos externos del texto narrativo</a:t>
            </a: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6457" t="35570" r="53255" b="16438"/>
          <a:stretch/>
        </p:blipFill>
        <p:spPr>
          <a:xfrm>
            <a:off x="3336324" y="1690688"/>
            <a:ext cx="6227805" cy="4636559"/>
          </a:xfrm>
        </p:spPr>
      </p:pic>
    </p:spTree>
    <p:extLst>
      <p:ext uri="{BB962C8B-B14F-4D97-AF65-F5344CB8AC3E}">
        <p14:creationId xmlns:p14="http://schemas.microsoft.com/office/powerpoint/2010/main" val="38012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58145" y="5307093"/>
            <a:ext cx="2810108" cy="1325563"/>
          </a:xfrm>
        </p:spPr>
        <p:txBody>
          <a:bodyPr>
            <a:normAutofit/>
          </a:bodyPr>
          <a:lstStyle/>
          <a:p>
            <a:pPr algn="ctr"/>
            <a:r>
              <a:rPr lang="es-ES_tradnl" sz="1800" dirty="0">
                <a:latin typeface="Impact" charset="0"/>
                <a:ea typeface="Impact" charset="0"/>
                <a:cs typeface="Impact" charset="0"/>
              </a:rPr>
              <a:t>El beso, Gustav </a:t>
            </a:r>
            <a:r>
              <a:rPr lang="es-ES_tradnl" sz="1800" dirty="0" err="1">
                <a:latin typeface="Impact" charset="0"/>
                <a:ea typeface="Impact" charset="0"/>
                <a:cs typeface="Impact" charset="0"/>
              </a:rPr>
              <a:t>Klimt</a:t>
            </a:r>
            <a:r>
              <a:rPr lang="es-ES_tradnl" sz="1800" dirty="0">
                <a:latin typeface="Impact" charset="0"/>
                <a:ea typeface="Impact" charset="0"/>
                <a:cs typeface="Impact" charset="0"/>
              </a:rPr>
              <a:t> </a:t>
            </a:r>
            <a:br>
              <a:rPr lang="es-ES_tradnl" sz="1800" dirty="0">
                <a:latin typeface="Impact" charset="0"/>
                <a:ea typeface="Impact" charset="0"/>
                <a:cs typeface="Impact" charset="0"/>
              </a:rPr>
            </a:br>
            <a:r>
              <a:rPr lang="es-ES_tradnl" sz="1800" dirty="0">
                <a:latin typeface="Impact" charset="0"/>
                <a:ea typeface="Impact" charset="0"/>
                <a:cs typeface="Impact" charset="0"/>
              </a:rPr>
              <a:t>(1907-1908)</a:t>
            </a:r>
          </a:p>
        </p:txBody>
      </p:sp>
      <p:pic>
        <p:nvPicPr>
          <p:cNvPr id="4" name="Marcador de contenido 3" descr="/Users/macbookpro/Desktop/El bes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3064" y="0"/>
            <a:ext cx="5441793" cy="6858000"/>
          </a:xfrm>
          <a:prstGeom prst="rect">
            <a:avLst/>
          </a:prstGeom>
          <a:noFill/>
          <a:ln>
            <a:noFill/>
          </a:ln>
        </p:spPr>
      </p:pic>
      <p:sp>
        <p:nvSpPr>
          <p:cNvPr id="6" name="CuadroTexto 5"/>
          <p:cNvSpPr txBox="1"/>
          <p:nvPr/>
        </p:nvSpPr>
        <p:spPr>
          <a:xfrm>
            <a:off x="10125307" y="914399"/>
            <a:ext cx="1821365" cy="646331"/>
          </a:xfrm>
          <a:prstGeom prst="rect">
            <a:avLst/>
          </a:prstGeom>
          <a:noFill/>
        </p:spPr>
        <p:txBody>
          <a:bodyPr wrap="square" rtlCol="0">
            <a:spAutoFit/>
          </a:bodyPr>
          <a:lstStyle/>
          <a:p>
            <a:r>
              <a:rPr lang="es-ES_tradnl" dirty="0" err="1"/>
              <a:t>Est</a:t>
            </a:r>
            <a:r>
              <a:rPr lang="es-ES" dirty="0"/>
              <a:t>ética, inherente al arte</a:t>
            </a:r>
            <a:endParaRPr lang="es-ES_tradnl" dirty="0"/>
          </a:p>
        </p:txBody>
      </p:sp>
      <p:sp>
        <p:nvSpPr>
          <p:cNvPr id="11" name="Flecha derecha 10"/>
          <p:cNvSpPr/>
          <p:nvPr/>
        </p:nvSpPr>
        <p:spPr>
          <a:xfrm>
            <a:off x="8274205" y="980868"/>
            <a:ext cx="1672683" cy="513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Flecha izquierda 11"/>
          <p:cNvSpPr/>
          <p:nvPr/>
        </p:nvSpPr>
        <p:spPr>
          <a:xfrm>
            <a:off x="2438400" y="1866037"/>
            <a:ext cx="1382751" cy="6244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CuadroTexto 12"/>
          <p:cNvSpPr txBox="1"/>
          <p:nvPr/>
        </p:nvSpPr>
        <p:spPr>
          <a:xfrm>
            <a:off x="405160" y="1560730"/>
            <a:ext cx="1918010" cy="1754326"/>
          </a:xfrm>
          <a:prstGeom prst="rect">
            <a:avLst/>
          </a:prstGeom>
          <a:noFill/>
        </p:spPr>
        <p:txBody>
          <a:bodyPr wrap="square" rtlCol="0">
            <a:spAutoFit/>
          </a:bodyPr>
          <a:lstStyle/>
          <a:p>
            <a:r>
              <a:rPr lang="es-ES_tradnl" dirty="0"/>
              <a:t>Experiencia </a:t>
            </a:r>
            <a:r>
              <a:rPr lang="es-ES_tradnl" dirty="0" err="1"/>
              <a:t>est</a:t>
            </a:r>
            <a:r>
              <a:rPr lang="es-ES" dirty="0"/>
              <a:t>ética, comprensión para apreciar y comprender una obra.</a:t>
            </a:r>
            <a:endParaRPr lang="es-ES_tradnl" dirty="0"/>
          </a:p>
        </p:txBody>
      </p:sp>
      <p:sp>
        <p:nvSpPr>
          <p:cNvPr id="14" name="Flecha izquierda 13"/>
          <p:cNvSpPr/>
          <p:nvPr/>
        </p:nvSpPr>
        <p:spPr>
          <a:xfrm>
            <a:off x="2574073" y="4644312"/>
            <a:ext cx="1497981" cy="6627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CuadroTexto 14"/>
          <p:cNvSpPr txBox="1"/>
          <p:nvPr/>
        </p:nvSpPr>
        <p:spPr>
          <a:xfrm>
            <a:off x="405160" y="4356542"/>
            <a:ext cx="1918010" cy="1477328"/>
          </a:xfrm>
          <a:prstGeom prst="rect">
            <a:avLst/>
          </a:prstGeom>
          <a:noFill/>
        </p:spPr>
        <p:txBody>
          <a:bodyPr wrap="square" rtlCol="0">
            <a:spAutoFit/>
          </a:bodyPr>
          <a:lstStyle/>
          <a:p>
            <a:r>
              <a:rPr lang="es-ES_tradnl" dirty="0"/>
              <a:t>Pueden provocar asombro y </a:t>
            </a:r>
            <a:r>
              <a:rPr lang="es-ES_tradnl" dirty="0" err="1"/>
              <a:t>liberaci</a:t>
            </a:r>
            <a:r>
              <a:rPr lang="es-ES" dirty="0" err="1"/>
              <a:t>ón</a:t>
            </a:r>
            <a:r>
              <a:rPr lang="es-ES" dirty="0"/>
              <a:t>… lo mismo sucede en la literatura.</a:t>
            </a:r>
            <a:endParaRPr lang="es-ES_tradnl" dirty="0"/>
          </a:p>
        </p:txBody>
      </p:sp>
    </p:spTree>
    <p:extLst>
      <p:ext uri="{BB962C8B-B14F-4D97-AF65-F5344CB8AC3E}">
        <p14:creationId xmlns:p14="http://schemas.microsoft.com/office/powerpoint/2010/main" val="79028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919978"/>
          </a:xfrm>
        </p:spPr>
        <p:txBody>
          <a:bodyPr/>
          <a:lstStyle/>
          <a:p>
            <a:pPr algn="ctr"/>
            <a:r>
              <a:rPr lang="es-ES_tradnl" dirty="0">
                <a:solidFill>
                  <a:srgbClr val="7030A0"/>
                </a:solidFill>
                <a:latin typeface="Marker Felt Thin" charset="0"/>
                <a:ea typeface="Marker Felt Thin" charset="0"/>
                <a:cs typeface="Marker Felt Thin" charset="0"/>
              </a:rPr>
              <a:t>Elementos internos del texto narrativo</a:t>
            </a: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4150" t="28755" r="9415" b="16722"/>
          <a:stretch/>
        </p:blipFill>
        <p:spPr>
          <a:xfrm>
            <a:off x="496653" y="1381673"/>
            <a:ext cx="11508445" cy="4537214"/>
          </a:xfrm>
        </p:spPr>
      </p:pic>
      <p:sp>
        <p:nvSpPr>
          <p:cNvPr id="5" name="CuadroTexto 4"/>
          <p:cNvSpPr txBox="1"/>
          <p:nvPr/>
        </p:nvSpPr>
        <p:spPr>
          <a:xfrm>
            <a:off x="4609069" y="3347557"/>
            <a:ext cx="6744731" cy="1255728"/>
          </a:xfrm>
          <a:prstGeom prst="rect">
            <a:avLst/>
          </a:prstGeom>
          <a:noFill/>
        </p:spPr>
        <p:txBody>
          <a:bodyPr wrap="square" rtlCol="0">
            <a:spAutoFit/>
          </a:bodyPr>
          <a:lstStyle/>
          <a:p>
            <a:pPr>
              <a:lnSpc>
                <a:spcPct val="90000"/>
              </a:lnSpc>
            </a:pPr>
            <a:r>
              <a:rPr lang="es-ES_tradnl" sz="1400" dirty="0"/>
              <a:t>Externo: </a:t>
            </a:r>
            <a:r>
              <a:rPr lang="es-ES" sz="1400" dirty="0"/>
              <a:t>época</a:t>
            </a:r>
          </a:p>
          <a:p>
            <a:pPr>
              <a:lnSpc>
                <a:spcPct val="90000"/>
              </a:lnSpc>
            </a:pPr>
            <a:r>
              <a:rPr lang="es-ES" sz="1400" dirty="0"/>
              <a:t>Interno: Puede ser:</a:t>
            </a:r>
            <a:endParaRPr lang="es-ES_tradnl" sz="1400" dirty="0"/>
          </a:p>
          <a:p>
            <a:pPr>
              <a:lnSpc>
                <a:spcPct val="90000"/>
              </a:lnSpc>
            </a:pPr>
            <a:r>
              <a:rPr lang="es-ES_tradnl" sz="1400" dirty="0"/>
              <a:t>El </a:t>
            </a:r>
            <a:r>
              <a:rPr lang="es-ES_tradnl" sz="1400" b="1" dirty="0"/>
              <a:t>tiempo objetivo</a:t>
            </a:r>
            <a:r>
              <a:rPr lang="es-ES_tradnl" sz="1400" dirty="0"/>
              <a:t> o </a:t>
            </a:r>
            <a:r>
              <a:rPr lang="es-ES_tradnl" sz="1400" b="1" dirty="0"/>
              <a:t>tiempo</a:t>
            </a:r>
            <a:r>
              <a:rPr lang="es-ES_tradnl" sz="1400" dirty="0"/>
              <a:t> cronológico es el que marcan el reloj y los calendarios. El </a:t>
            </a:r>
            <a:r>
              <a:rPr lang="es-ES_tradnl" sz="1400" b="1" dirty="0"/>
              <a:t>tiempo subjetivo</a:t>
            </a:r>
            <a:r>
              <a:rPr lang="es-ES_tradnl" sz="1400" dirty="0"/>
              <a:t>, por el contrario, se define como la percepción que de ese </a:t>
            </a:r>
            <a:r>
              <a:rPr lang="es-ES_tradnl" sz="1400" b="1" dirty="0"/>
              <a:t>tiempo</a:t>
            </a:r>
            <a:r>
              <a:rPr lang="es-ES_tradnl" sz="1400" dirty="0"/>
              <a:t> tienen los personajes (horas que se hacen eternas o días que pasan como un soplo).</a:t>
            </a:r>
            <a:endParaRPr lang="es-ES" altLang="es-ES_tradnl" sz="1400" dirty="0">
              <a:solidFill>
                <a:srgbClr val="FF0000"/>
              </a:solidFill>
            </a:endParaRPr>
          </a:p>
        </p:txBody>
      </p:sp>
      <p:sp>
        <p:nvSpPr>
          <p:cNvPr id="6" name="Abrir llave 5"/>
          <p:cNvSpPr/>
          <p:nvPr/>
        </p:nvSpPr>
        <p:spPr>
          <a:xfrm>
            <a:off x="4510216" y="3472249"/>
            <a:ext cx="98853" cy="6740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Tree>
    <p:extLst>
      <p:ext uri="{BB962C8B-B14F-4D97-AF65-F5344CB8AC3E}">
        <p14:creationId xmlns:p14="http://schemas.microsoft.com/office/powerpoint/2010/main" val="1420540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5392" t="24779" r="22947" b="9719"/>
          <a:stretch/>
        </p:blipFill>
        <p:spPr>
          <a:xfrm>
            <a:off x="939115" y="890905"/>
            <a:ext cx="9105430" cy="5139191"/>
          </a:xfrm>
        </p:spPr>
      </p:pic>
      <p:sp>
        <p:nvSpPr>
          <p:cNvPr id="5" name="CuadroTexto 4"/>
          <p:cNvSpPr txBox="1"/>
          <p:nvPr/>
        </p:nvSpPr>
        <p:spPr>
          <a:xfrm>
            <a:off x="9934833" y="3917092"/>
            <a:ext cx="1556951" cy="830997"/>
          </a:xfrm>
          <a:prstGeom prst="rect">
            <a:avLst/>
          </a:prstGeom>
          <a:noFill/>
        </p:spPr>
        <p:txBody>
          <a:bodyPr wrap="square" rtlCol="0">
            <a:spAutoFit/>
          </a:bodyPr>
          <a:lstStyle/>
          <a:p>
            <a:r>
              <a:rPr lang="es-ES_tradnl" sz="2400" dirty="0"/>
              <a:t>Tipo de estructura</a:t>
            </a:r>
          </a:p>
        </p:txBody>
      </p:sp>
    </p:spTree>
    <p:extLst>
      <p:ext uri="{BB962C8B-B14F-4D97-AF65-F5344CB8AC3E}">
        <p14:creationId xmlns:p14="http://schemas.microsoft.com/office/powerpoint/2010/main" val="166174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B3C70F-5808-E650-9770-BDBA4E36649D}"/>
              </a:ext>
            </a:extLst>
          </p:cNvPr>
          <p:cNvSpPr>
            <a:spLocks noGrp="1"/>
          </p:cNvSpPr>
          <p:nvPr>
            <p:ph type="title"/>
          </p:nvPr>
        </p:nvSpPr>
        <p:spPr>
          <a:xfrm>
            <a:off x="588010" y="441770"/>
            <a:ext cx="11323574" cy="5715190"/>
          </a:xfrm>
        </p:spPr>
        <p:txBody>
          <a:bodyPr>
            <a:normAutofit fontScale="90000"/>
          </a:bodyPr>
          <a:lstStyle/>
          <a:p>
            <a:r>
              <a:rPr lang="es-MX" sz="1600" dirty="0"/>
              <a:t>Narrador segunda persona:</a:t>
            </a:r>
            <a:br>
              <a:rPr lang="es-MX" sz="1600" dirty="0"/>
            </a:br>
            <a:br>
              <a:rPr lang="es-MX" sz="1600" dirty="0"/>
            </a:br>
            <a:br>
              <a:rPr lang="es-MX" sz="1600" dirty="0"/>
            </a:br>
            <a:br>
              <a:rPr lang="es-MX" sz="1600" dirty="0"/>
            </a:br>
            <a:br>
              <a:rPr lang="es-MX" sz="1600" dirty="0"/>
            </a:br>
            <a:br>
              <a:rPr lang="es-MX" sz="1600" dirty="0"/>
            </a:br>
            <a:br>
              <a:rPr lang="es-MX" sz="1600" dirty="0"/>
            </a:br>
            <a:br>
              <a:rPr lang="es-MX" sz="1600" dirty="0"/>
            </a:br>
            <a:br>
              <a:rPr lang="es-MX" sz="1600" dirty="0"/>
            </a:br>
            <a:br>
              <a:rPr lang="es-MX" sz="1600" dirty="0"/>
            </a:br>
            <a:br>
              <a:rPr lang="es-MX" sz="1600" dirty="0"/>
            </a:br>
            <a:r>
              <a:rPr lang="es-MX" sz="3100" dirty="0">
                <a:solidFill>
                  <a:srgbClr val="FF0000"/>
                </a:solidFill>
              </a:rPr>
              <a:t>HOMODIEGÉTICO:</a:t>
            </a:r>
            <a:br>
              <a:rPr lang="es-MX" sz="1600" dirty="0"/>
            </a:br>
            <a:r>
              <a:rPr lang="es-MX" sz="3100" b="0" i="0" dirty="0">
                <a:solidFill>
                  <a:srgbClr val="000000"/>
                </a:solidFill>
                <a:effectLst/>
                <a:latin typeface="ProximaNova"/>
              </a:rPr>
              <a:t>Todavía recuerdo el día en que te conocí. Vestías de negro, como después supe, siempre hacías. Te costaba sostener la mirada, pero cuando lo hacías, se volvía difícil no intimidarse. Fumabas, sin parar, pero con estilo. Esa voz grave, hacía que hasta el mínimo comentario tuviera un toque de solemnidad.</a:t>
            </a:r>
            <a:br>
              <a:rPr lang="es-MX" sz="3100" b="0" i="0" dirty="0">
                <a:solidFill>
                  <a:srgbClr val="000000"/>
                </a:solidFill>
                <a:effectLst/>
                <a:latin typeface="ProximaNova"/>
              </a:rPr>
            </a:br>
            <a:br>
              <a:rPr lang="es-MX" sz="3100" dirty="0">
                <a:solidFill>
                  <a:srgbClr val="000000"/>
                </a:solidFill>
                <a:latin typeface="ProximaNova"/>
              </a:rPr>
            </a:br>
            <a:br>
              <a:rPr lang="es-MX" sz="1600" dirty="0"/>
            </a:br>
            <a:br>
              <a:rPr lang="es-MX" sz="1600" dirty="0"/>
            </a:br>
            <a:r>
              <a:rPr lang="es-MX" sz="3100" dirty="0">
                <a:solidFill>
                  <a:srgbClr val="FF0000"/>
                </a:solidFill>
              </a:rPr>
              <a:t>HETERODIEGÉTICO: </a:t>
            </a:r>
            <a:br>
              <a:rPr lang="es-MX" sz="1600" dirty="0"/>
            </a:br>
            <a:r>
              <a:rPr lang="es-MX" sz="3100" b="0" i="0" dirty="0">
                <a:solidFill>
                  <a:srgbClr val="000000"/>
                </a:solidFill>
                <a:effectLst/>
                <a:latin typeface="ProximaNova"/>
              </a:rPr>
              <a:t>Sigues preguntándote, mientras miras por la ventana, qué fue lo que pasó. Cómo fue que las ideas dejaron de fluir. Solías escribir como si las palabras se agolparan en tus dedos para plasmarlas en el papel casi sin pensarlo. Y ahora, no ves más que una hoja vacía, blanca, delante de ti.</a:t>
            </a:r>
            <a:br>
              <a:rPr lang="es-MX" sz="3100" b="0" i="0" dirty="0">
                <a:solidFill>
                  <a:srgbClr val="000000"/>
                </a:solidFill>
                <a:effectLst/>
                <a:latin typeface="ProximaNova"/>
              </a:rPr>
            </a:br>
            <a:endParaRPr lang="es-MX" dirty="0"/>
          </a:p>
        </p:txBody>
      </p:sp>
    </p:spTree>
    <p:extLst>
      <p:ext uri="{BB962C8B-B14F-4D97-AF65-F5344CB8AC3E}">
        <p14:creationId xmlns:p14="http://schemas.microsoft.com/office/powerpoint/2010/main" val="3560503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24440-0747-CDB2-7ACC-8739EA34665B}"/>
              </a:ext>
            </a:extLst>
          </p:cNvPr>
          <p:cNvSpPr>
            <a:spLocks noGrp="1"/>
          </p:cNvSpPr>
          <p:nvPr>
            <p:ph type="title"/>
          </p:nvPr>
        </p:nvSpPr>
        <p:spPr>
          <a:xfrm>
            <a:off x="831850" y="316992"/>
            <a:ext cx="10515600" cy="6541008"/>
          </a:xfrm>
        </p:spPr>
        <p:txBody>
          <a:bodyPr>
            <a:normAutofit fontScale="90000"/>
          </a:bodyPr>
          <a:lstStyle/>
          <a:p>
            <a:br>
              <a:rPr lang="es-MX" sz="4000" b="1" dirty="0">
                <a:effectLst/>
              </a:rPr>
            </a:br>
            <a:br>
              <a:rPr lang="es-MX" sz="4000" b="1" dirty="0">
                <a:effectLst/>
              </a:rPr>
            </a:br>
            <a:br>
              <a:rPr lang="es-MX" sz="4000" b="1" dirty="0">
                <a:effectLst/>
              </a:rPr>
            </a:br>
            <a:br>
              <a:rPr lang="es-MX" sz="4000" b="1" dirty="0">
                <a:effectLst/>
              </a:rPr>
            </a:br>
            <a:br>
              <a:rPr lang="es-MX" sz="4000" b="1" dirty="0">
                <a:effectLst/>
              </a:rPr>
            </a:br>
            <a:r>
              <a:rPr lang="es-MX" sz="4000" b="1" dirty="0">
                <a:effectLst/>
              </a:rPr>
              <a:t>Homodiegético</a:t>
            </a:r>
            <a:r>
              <a:rPr lang="es-MX" sz="4000" dirty="0"/>
              <a:t>. También conocido como “interno”, narra la historia desde la óptica de un protagonista o testigo de la historia. Su relato se limita a lo que sabe, sin conocer los pensamientos del resto de los personajes ni los acontecimientos en los que no estuvo presente.</a:t>
            </a:r>
            <a:br>
              <a:rPr lang="es-MX" sz="4000" dirty="0"/>
            </a:br>
            <a:br>
              <a:rPr lang="es-MX" sz="8800" dirty="0"/>
            </a:br>
            <a:br>
              <a:rPr lang="es-MX" sz="6000" dirty="0"/>
            </a:br>
            <a:br>
              <a:rPr lang="es-MX" sz="6000" dirty="0"/>
            </a:br>
            <a:br>
              <a:rPr lang="es-MX" sz="3100" dirty="0"/>
            </a:br>
            <a:br>
              <a:rPr lang="es-MX" sz="3100" dirty="0"/>
            </a:br>
            <a:r>
              <a:rPr lang="es-MX" sz="3100" b="1" dirty="0">
                <a:effectLst/>
              </a:rPr>
              <a:t>Homodiegético</a:t>
            </a:r>
            <a:r>
              <a:rPr lang="es-MX" sz="3100" dirty="0"/>
              <a:t>. También conocido como “interno”, narra la historia desde la óptica de un protagonista o testigo de la historia. Su relato se limita a lo que sabe, sin conocer los pensamientos del resto de los personajes ni los acontecimientos en los que no estuvo presente.</a:t>
            </a:r>
            <a:br>
              <a:rPr lang="es-MX" sz="3100" dirty="0"/>
            </a:br>
            <a:br>
              <a:rPr lang="es-MX" sz="6000" dirty="0"/>
            </a:br>
            <a:r>
              <a:rPr lang="es-MX" sz="3100" b="1" dirty="0">
                <a:effectLst/>
              </a:rPr>
              <a:t>Heterodiegético</a:t>
            </a:r>
            <a:r>
              <a:rPr lang="es-MX" sz="3100" dirty="0"/>
              <a:t>. También conocido como “externo”, se trata de un ente o dios que que narra la historia y, como no forma parte de ella, sabe todo lo que ocurre y conoce los pensamientos de los personajes. Es un narrador omnisciente, pero que utiliza la segunda persona en ciertos momentos para acercar al lector.</a:t>
            </a:r>
            <a:br>
              <a:rPr lang="es-MX" sz="3100" dirty="0"/>
            </a:br>
            <a:br>
              <a:rPr lang="es-MX" sz="3100" b="0" i="0" dirty="0">
                <a:solidFill>
                  <a:srgbClr val="000000"/>
                </a:solidFill>
                <a:effectLst/>
                <a:latin typeface="ProximaNova"/>
              </a:rPr>
            </a:br>
            <a:endParaRPr lang="es-MX" sz="3100" dirty="0"/>
          </a:p>
        </p:txBody>
      </p:sp>
    </p:spTree>
    <p:extLst>
      <p:ext uri="{BB962C8B-B14F-4D97-AF65-F5344CB8AC3E}">
        <p14:creationId xmlns:p14="http://schemas.microsoft.com/office/powerpoint/2010/main" val="644021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5570" t="25631" r="41185" b="11895"/>
          <a:stretch/>
        </p:blipFill>
        <p:spPr>
          <a:xfrm>
            <a:off x="296562" y="1036317"/>
            <a:ext cx="6895070" cy="5056388"/>
          </a:xfrm>
        </p:spPr>
      </p:pic>
      <p:sp>
        <p:nvSpPr>
          <p:cNvPr id="5" name="CuadroTexto 4"/>
          <p:cNvSpPr txBox="1"/>
          <p:nvPr/>
        </p:nvSpPr>
        <p:spPr>
          <a:xfrm>
            <a:off x="7438768" y="2187145"/>
            <a:ext cx="4003589" cy="1661993"/>
          </a:xfrm>
          <a:prstGeom prst="rect">
            <a:avLst/>
          </a:prstGeom>
          <a:noFill/>
        </p:spPr>
        <p:txBody>
          <a:bodyPr wrap="square" rtlCol="0">
            <a:spAutoFit/>
          </a:bodyPr>
          <a:lstStyle/>
          <a:p>
            <a:r>
              <a:rPr lang="es-ES_tradnl" dirty="0"/>
              <a:t> </a:t>
            </a:r>
            <a:r>
              <a:rPr lang="es-ES" altLang="es-ES_tradnl" sz="2800" b="1" dirty="0"/>
              <a:t>Tema:</a:t>
            </a:r>
            <a:r>
              <a:rPr lang="es-ES" altLang="es-ES_tradnl" sz="2800" dirty="0"/>
              <a:t> Idea central, ideal secundaria. Ejemplo: El amor, vida, muerte. </a:t>
            </a:r>
          </a:p>
          <a:p>
            <a:endParaRPr lang="es-ES_tradnl" dirty="0"/>
          </a:p>
        </p:txBody>
      </p:sp>
    </p:spTree>
    <p:extLst>
      <p:ext uri="{BB962C8B-B14F-4D97-AF65-F5344CB8AC3E}">
        <p14:creationId xmlns:p14="http://schemas.microsoft.com/office/powerpoint/2010/main" val="2046723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a:solidFill>
                  <a:srgbClr val="7030A0"/>
                </a:solidFill>
                <a:latin typeface="Marker Felt Thin" charset="0"/>
                <a:ea typeface="Marker Felt Thin" charset="0"/>
                <a:cs typeface="Marker Felt Thin" charset="0"/>
              </a:rPr>
              <a:t>Di</a:t>
            </a:r>
            <a:r>
              <a:rPr lang="es-ES" dirty="0" err="1">
                <a:solidFill>
                  <a:srgbClr val="7030A0"/>
                </a:solidFill>
                <a:latin typeface="Marker Felt Thin" charset="0"/>
                <a:ea typeface="Marker Felt Thin" charset="0"/>
                <a:cs typeface="Marker Felt Thin" charset="0"/>
              </a:rPr>
              <a:t>égesis</a:t>
            </a:r>
            <a:r>
              <a:rPr lang="es-ES" dirty="0">
                <a:solidFill>
                  <a:srgbClr val="7030A0"/>
                </a:solidFill>
                <a:latin typeface="Marker Felt Thin" charset="0"/>
                <a:ea typeface="Marker Felt Thin" charset="0"/>
                <a:cs typeface="Marker Felt Thin" charset="0"/>
              </a:rPr>
              <a:t> o estructura interna </a:t>
            </a:r>
            <a:endParaRPr lang="es-ES_tradnl" dirty="0">
              <a:solidFill>
                <a:srgbClr val="7030A0"/>
              </a:solidFill>
              <a:latin typeface="Marker Felt Thin" charset="0"/>
              <a:ea typeface="Marker Felt Thin" charset="0"/>
              <a:cs typeface="Marker Felt Thin"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5569" t="44763" r="59643" b="17006"/>
          <a:stretch/>
        </p:blipFill>
        <p:spPr>
          <a:xfrm>
            <a:off x="3459891" y="1829173"/>
            <a:ext cx="6709719" cy="4608697"/>
          </a:xfrm>
        </p:spPr>
      </p:pic>
    </p:spTree>
    <p:extLst>
      <p:ext uri="{BB962C8B-B14F-4D97-AF65-F5344CB8AC3E}">
        <p14:creationId xmlns:p14="http://schemas.microsoft.com/office/powerpoint/2010/main" val="485538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4190" y="2638768"/>
            <a:ext cx="10515600" cy="1325563"/>
          </a:xfrm>
        </p:spPr>
        <p:txBody>
          <a:bodyPr/>
          <a:lstStyle/>
          <a:p>
            <a:pPr algn="ctr"/>
            <a:r>
              <a:rPr lang="es-ES_tradnl" dirty="0">
                <a:solidFill>
                  <a:srgbClr val="7030A0"/>
                </a:solidFill>
                <a:latin typeface="Marker Felt Thin" charset="0"/>
                <a:ea typeface="Marker Felt Thin" charset="0"/>
                <a:cs typeface="Marker Felt Thin" charset="0"/>
              </a:rPr>
              <a:t>Figuras </a:t>
            </a:r>
            <a:r>
              <a:rPr lang="es-ES_tradnl" dirty="0" err="1">
                <a:solidFill>
                  <a:srgbClr val="7030A0"/>
                </a:solidFill>
                <a:latin typeface="Marker Felt Thin" charset="0"/>
                <a:ea typeface="Marker Felt Thin" charset="0"/>
                <a:cs typeface="Marker Felt Thin" charset="0"/>
              </a:rPr>
              <a:t>ret</a:t>
            </a:r>
            <a:r>
              <a:rPr lang="es-ES" dirty="0" err="1">
                <a:solidFill>
                  <a:srgbClr val="7030A0"/>
                </a:solidFill>
                <a:latin typeface="Marker Felt Thin" charset="0"/>
                <a:ea typeface="Marker Felt Thin" charset="0"/>
                <a:cs typeface="Marker Felt Thin" charset="0"/>
              </a:rPr>
              <a:t>óricas</a:t>
            </a:r>
            <a:r>
              <a:rPr lang="es-ES" dirty="0">
                <a:solidFill>
                  <a:srgbClr val="7030A0"/>
                </a:solidFill>
                <a:latin typeface="Marker Felt Thin" charset="0"/>
                <a:ea typeface="Marker Felt Thin" charset="0"/>
                <a:cs typeface="Marker Felt Thin" charset="0"/>
              </a:rPr>
              <a:t> (literarias)</a:t>
            </a:r>
            <a:endParaRPr lang="es-ES_tradnl" dirty="0">
              <a:solidFill>
                <a:srgbClr val="7030A0"/>
              </a:solidFill>
              <a:latin typeface="Marker Felt Thin" charset="0"/>
              <a:ea typeface="Marker Felt Thin" charset="0"/>
              <a:cs typeface="Marker Felt Thin" charset="0"/>
            </a:endParaRPr>
          </a:p>
        </p:txBody>
      </p:sp>
    </p:spTree>
    <p:extLst>
      <p:ext uri="{BB962C8B-B14F-4D97-AF65-F5344CB8AC3E}">
        <p14:creationId xmlns:p14="http://schemas.microsoft.com/office/powerpoint/2010/main" val="839208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p:txBody>
          <a:bodyPr/>
          <a:lstStyle/>
          <a:p>
            <a:pPr eaLnBrk="1" hangingPunct="1">
              <a:defRPr/>
            </a:pPr>
            <a:r>
              <a:rPr lang="es-ES" dirty="0">
                <a:solidFill>
                  <a:srgbClr val="FF0000"/>
                </a:solidFill>
                <a:latin typeface="Marker Felt Thin" charset="0"/>
                <a:ea typeface="Marker Felt Thin" charset="0"/>
                <a:cs typeface="Marker Felt Thin" charset="0"/>
              </a:rPr>
              <a:t>ALITERACIÓN</a:t>
            </a:r>
          </a:p>
        </p:txBody>
      </p:sp>
      <p:sp>
        <p:nvSpPr>
          <p:cNvPr id="36867" name="2 Marcador de contenido"/>
          <p:cNvSpPr>
            <a:spLocks noGrp="1"/>
          </p:cNvSpPr>
          <p:nvPr>
            <p:ph idx="1"/>
          </p:nvPr>
        </p:nvSpPr>
        <p:spPr/>
        <p:txBody>
          <a:bodyPr/>
          <a:lstStyle/>
          <a:p>
            <a:pPr eaLnBrk="1" hangingPunct="1">
              <a:buFont typeface="Arial" charset="0"/>
              <a:buNone/>
            </a:pPr>
            <a:endParaRPr lang="es-ES" altLang="es-ES_tradnl" dirty="0"/>
          </a:p>
          <a:p>
            <a:pPr eaLnBrk="1" hangingPunct="1"/>
            <a:r>
              <a:rPr lang="es-ES" altLang="es-ES_tradnl" sz="4000" b="1" dirty="0">
                <a:latin typeface="Marker Felt Thin" charset="0"/>
                <a:ea typeface="Marker Felt Thin" charset="0"/>
                <a:cs typeface="Marker Felt Thin" charset="0"/>
              </a:rPr>
              <a:t>Reúne varias palabras que comparten uno o varios sonidos. </a:t>
            </a:r>
          </a:p>
          <a:p>
            <a:pPr eaLnBrk="1" hangingPunct="1">
              <a:buFont typeface="Arial" charset="0"/>
              <a:buNone/>
            </a:pPr>
            <a:endParaRPr lang="es-ES" altLang="es-ES_tradnl" sz="4000" dirty="0">
              <a:latin typeface="Marker Felt Thin" charset="0"/>
              <a:ea typeface="Marker Felt Thin" charset="0"/>
              <a:cs typeface="Marker Felt Thin" charset="0"/>
            </a:endParaRPr>
          </a:p>
          <a:p>
            <a:pPr algn="ctr" eaLnBrk="1" hangingPunct="1">
              <a:buFont typeface="Arial" charset="0"/>
              <a:buNone/>
            </a:pPr>
            <a:r>
              <a:rPr lang="es-ES" altLang="es-ES_tradnl" sz="4000" b="1" u="sng" dirty="0">
                <a:solidFill>
                  <a:schemeClr val="accent5">
                    <a:lumMod val="75000"/>
                  </a:schemeClr>
                </a:solidFill>
                <a:latin typeface="Marker Felt Thin" charset="0"/>
                <a:ea typeface="Marker Felt Thin" charset="0"/>
                <a:cs typeface="Marker Felt Thin" charset="0"/>
              </a:rPr>
              <a:t>L</a:t>
            </a:r>
            <a:r>
              <a:rPr lang="es-ES" altLang="es-ES_tradnl" sz="4000" b="1" dirty="0">
                <a:solidFill>
                  <a:schemeClr val="accent5">
                    <a:lumMod val="75000"/>
                  </a:schemeClr>
                </a:solidFill>
                <a:latin typeface="Marker Felt Thin" charset="0"/>
                <a:ea typeface="Marker Felt Thin" charset="0"/>
                <a:cs typeface="Marker Felt Thin" charset="0"/>
              </a:rPr>
              <a:t>a </a:t>
            </a:r>
            <a:r>
              <a:rPr lang="es-ES" altLang="es-ES_tradnl" sz="4000" b="1" u="sng" dirty="0">
                <a:solidFill>
                  <a:schemeClr val="accent5">
                    <a:lumMod val="75000"/>
                  </a:schemeClr>
                </a:solidFill>
                <a:latin typeface="Marker Felt Thin" charset="0"/>
                <a:ea typeface="Marker Felt Thin" charset="0"/>
                <a:cs typeface="Marker Felt Thin" charset="0"/>
              </a:rPr>
              <a:t>l</a:t>
            </a:r>
            <a:r>
              <a:rPr lang="es-ES" altLang="es-ES_tradnl" sz="4000" b="1" dirty="0">
                <a:solidFill>
                  <a:schemeClr val="accent5">
                    <a:lumMod val="75000"/>
                  </a:schemeClr>
                </a:solidFill>
                <a:latin typeface="Marker Felt Thin" charset="0"/>
                <a:ea typeface="Marker Felt Thin" charset="0"/>
                <a:cs typeface="Marker Felt Thin" charset="0"/>
              </a:rPr>
              <a:t>ibé</a:t>
            </a:r>
            <a:r>
              <a:rPr lang="es-ES" altLang="es-ES_tradnl" sz="4000" b="1" u="sng" dirty="0">
                <a:solidFill>
                  <a:schemeClr val="accent5">
                    <a:lumMod val="75000"/>
                  </a:schemeClr>
                </a:solidFill>
                <a:latin typeface="Marker Felt Thin" charset="0"/>
                <a:ea typeface="Marker Felt Thin" charset="0"/>
                <a:cs typeface="Marker Felt Thin" charset="0"/>
              </a:rPr>
              <a:t>l</a:t>
            </a:r>
            <a:r>
              <a:rPr lang="es-ES" altLang="es-ES_tradnl" sz="4000" b="1" dirty="0">
                <a:solidFill>
                  <a:schemeClr val="accent5">
                    <a:lumMod val="75000"/>
                  </a:schemeClr>
                </a:solidFill>
                <a:latin typeface="Marker Felt Thin" charset="0"/>
                <a:ea typeface="Marker Felt Thin" charset="0"/>
                <a:cs typeface="Marker Felt Thin" charset="0"/>
              </a:rPr>
              <a:t>u</a:t>
            </a:r>
            <a:r>
              <a:rPr lang="es-ES" altLang="es-ES_tradnl" sz="4000" b="1" u="sng" dirty="0">
                <a:solidFill>
                  <a:schemeClr val="accent5">
                    <a:lumMod val="75000"/>
                  </a:schemeClr>
                </a:solidFill>
                <a:latin typeface="Marker Felt Thin" charset="0"/>
                <a:ea typeface="Marker Felt Thin" charset="0"/>
                <a:cs typeface="Marker Felt Thin" charset="0"/>
              </a:rPr>
              <a:t>l</a:t>
            </a:r>
            <a:r>
              <a:rPr lang="es-ES" altLang="es-ES_tradnl" sz="4000" b="1" dirty="0">
                <a:solidFill>
                  <a:schemeClr val="accent5">
                    <a:lumMod val="75000"/>
                  </a:schemeClr>
                </a:solidFill>
                <a:latin typeface="Marker Felt Thin" charset="0"/>
                <a:ea typeface="Marker Felt Thin" charset="0"/>
                <a:cs typeface="Marker Felt Thin" charset="0"/>
              </a:rPr>
              <a:t>a vue</a:t>
            </a:r>
            <a:r>
              <a:rPr lang="es-ES" altLang="es-ES_tradnl" sz="4000" b="1" u="sng" dirty="0">
                <a:solidFill>
                  <a:schemeClr val="accent5">
                    <a:lumMod val="75000"/>
                  </a:schemeClr>
                </a:solidFill>
                <a:latin typeface="Marker Felt Thin" charset="0"/>
                <a:ea typeface="Marker Felt Thin" charset="0"/>
                <a:cs typeface="Marker Felt Thin" charset="0"/>
              </a:rPr>
              <a:t>l</a:t>
            </a:r>
            <a:r>
              <a:rPr lang="es-ES" altLang="es-ES_tradnl" sz="4000" b="1" dirty="0">
                <a:solidFill>
                  <a:schemeClr val="accent5">
                    <a:lumMod val="75000"/>
                  </a:schemeClr>
                </a:solidFill>
                <a:latin typeface="Marker Felt Thin" charset="0"/>
                <a:ea typeface="Marker Felt Thin" charset="0"/>
                <a:cs typeface="Marker Felt Thin" charset="0"/>
              </a:rPr>
              <a:t>a a</a:t>
            </a:r>
            <a:r>
              <a:rPr lang="es-ES" altLang="es-ES_tradnl" sz="4000" b="1" u="sng" dirty="0">
                <a:solidFill>
                  <a:schemeClr val="accent5">
                    <a:lumMod val="75000"/>
                  </a:schemeClr>
                </a:solidFill>
                <a:latin typeface="Marker Felt Thin" charset="0"/>
                <a:ea typeface="Marker Felt Thin" charset="0"/>
                <a:cs typeface="Marker Felt Thin" charset="0"/>
              </a:rPr>
              <a:t>l</a:t>
            </a:r>
            <a:r>
              <a:rPr lang="es-ES" altLang="es-ES_tradnl" sz="4000" b="1" dirty="0">
                <a:solidFill>
                  <a:schemeClr val="accent5">
                    <a:lumMod val="75000"/>
                  </a:schemeClr>
                </a:solidFill>
                <a:latin typeface="Marker Felt Thin" charset="0"/>
                <a:ea typeface="Marker Felt Thin" charset="0"/>
                <a:cs typeface="Marker Felt Thin" charset="0"/>
              </a:rPr>
              <a:t>to</a:t>
            </a:r>
          </a:p>
        </p:txBody>
      </p:sp>
    </p:spTree>
    <p:extLst>
      <p:ext uri="{BB962C8B-B14F-4D97-AF65-F5344CB8AC3E}">
        <p14:creationId xmlns:p14="http://schemas.microsoft.com/office/powerpoint/2010/main" val="1891141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title"/>
          </p:nvPr>
        </p:nvSpPr>
        <p:spPr/>
        <p:txBody>
          <a:bodyPr/>
          <a:lstStyle/>
          <a:p>
            <a:pPr eaLnBrk="1" hangingPunct="1">
              <a:defRPr/>
            </a:pPr>
            <a:r>
              <a:rPr lang="es-ES" dirty="0">
                <a:solidFill>
                  <a:srgbClr val="FF0000"/>
                </a:solidFill>
                <a:latin typeface="Marker Felt Thin" charset="0"/>
                <a:ea typeface="Marker Felt Thin" charset="0"/>
                <a:cs typeface="Marker Felt Thin" charset="0"/>
              </a:rPr>
              <a:t>EPÍTETO</a:t>
            </a:r>
          </a:p>
        </p:txBody>
      </p:sp>
      <p:sp>
        <p:nvSpPr>
          <p:cNvPr id="37891" name="2 Marcador de contenido"/>
          <p:cNvSpPr>
            <a:spLocks noGrp="1"/>
          </p:cNvSpPr>
          <p:nvPr>
            <p:ph idx="1"/>
          </p:nvPr>
        </p:nvSpPr>
        <p:spPr>
          <a:xfrm>
            <a:off x="529281" y="1431753"/>
            <a:ext cx="11353800" cy="4929188"/>
          </a:xfrm>
        </p:spPr>
        <p:txBody>
          <a:bodyPr/>
          <a:lstStyle/>
          <a:p>
            <a:pPr eaLnBrk="1" hangingPunct="1">
              <a:buFont typeface="Arial" charset="0"/>
              <a:buNone/>
            </a:pPr>
            <a:endParaRPr lang="es-ES" altLang="es-ES_tradnl" dirty="0"/>
          </a:p>
          <a:p>
            <a:pPr eaLnBrk="1" hangingPunct="1"/>
            <a:r>
              <a:rPr lang="es-ES" altLang="es-ES_tradnl" b="1" dirty="0">
                <a:latin typeface="Marker Felt Thin" charset="0"/>
                <a:ea typeface="Marker Felt Thin" charset="0"/>
                <a:cs typeface="Marker Felt Thin" charset="0"/>
              </a:rPr>
              <a:t>Adjetivo antepuesto a un sustantivo que expresa alguna cualidad inherente al mismo; refuerza la característica del mismo.</a:t>
            </a:r>
          </a:p>
          <a:p>
            <a:pPr algn="ctr" eaLnBrk="1" hangingPunct="1">
              <a:buFont typeface="Arial" charset="0"/>
              <a:buNone/>
            </a:pPr>
            <a:endParaRPr lang="es-ES" altLang="es-ES_tradnl" sz="3200" b="1" dirty="0">
              <a:latin typeface="Marker Felt Thin" charset="0"/>
              <a:ea typeface="Marker Felt Thin" charset="0"/>
              <a:cs typeface="Marker Felt Thin" charset="0"/>
            </a:endParaRPr>
          </a:p>
          <a:p>
            <a:pPr algn="ctr" eaLnBrk="1" hangingPunct="1">
              <a:buFont typeface="Arial" charset="0"/>
              <a:buNone/>
            </a:pPr>
            <a:r>
              <a:rPr lang="es-ES" altLang="es-ES_tradnl" sz="3200" b="1" dirty="0">
                <a:solidFill>
                  <a:schemeClr val="accent5">
                    <a:lumMod val="75000"/>
                  </a:schemeClr>
                </a:solidFill>
                <a:latin typeface="Marker Felt Thin" charset="0"/>
                <a:ea typeface="Marker Felt Thin" charset="0"/>
                <a:cs typeface="Marker Felt Thin" charset="0"/>
              </a:rPr>
              <a:t>Oscura noche	Blanca nieve</a:t>
            </a:r>
          </a:p>
          <a:p>
            <a:pPr eaLnBrk="1" hangingPunct="1">
              <a:buFont typeface="Arial" charset="0"/>
              <a:buNone/>
            </a:pPr>
            <a:endParaRPr lang="es-ES" altLang="es-ES_tradnl" sz="3200" dirty="0">
              <a:latin typeface="Marker Felt Thin" charset="0"/>
              <a:ea typeface="Marker Felt Thin" charset="0"/>
              <a:cs typeface="Marker Felt Thin" charset="0"/>
            </a:endParaRPr>
          </a:p>
          <a:p>
            <a:pPr eaLnBrk="1" hangingPunct="1">
              <a:buFont typeface="Arial" charset="0"/>
              <a:buNone/>
            </a:pPr>
            <a:r>
              <a:rPr lang="es-ES" altLang="es-ES_tradnl" sz="3200" dirty="0">
                <a:latin typeface="Marker Felt Thin" charset="0"/>
                <a:ea typeface="Marker Felt Thin" charset="0"/>
                <a:cs typeface="Marker Felt Thin" charset="0"/>
              </a:rPr>
              <a:t>Puede ir también a la inversa, aunque es una excepción. Ej.  </a:t>
            </a:r>
            <a:r>
              <a:rPr lang="es-ES" altLang="es-ES_tradnl" sz="3200" b="1" dirty="0">
                <a:latin typeface="Marker Felt Thin" charset="0"/>
                <a:ea typeface="Marker Felt Thin" charset="0"/>
                <a:cs typeface="Marker Felt Thin" charset="0"/>
              </a:rPr>
              <a:t>Noche oscura</a:t>
            </a:r>
          </a:p>
        </p:txBody>
      </p:sp>
    </p:spTree>
    <p:extLst>
      <p:ext uri="{BB962C8B-B14F-4D97-AF65-F5344CB8AC3E}">
        <p14:creationId xmlns:p14="http://schemas.microsoft.com/office/powerpoint/2010/main" val="182282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p:txBody>
          <a:bodyPr/>
          <a:lstStyle/>
          <a:p>
            <a:pPr eaLnBrk="1" hangingPunct="1">
              <a:defRPr/>
            </a:pPr>
            <a:r>
              <a:rPr lang="es-ES" dirty="0">
                <a:solidFill>
                  <a:srgbClr val="FF0000"/>
                </a:solidFill>
                <a:latin typeface="Marker Felt Thin" charset="0"/>
                <a:ea typeface="Marker Felt Thin" charset="0"/>
                <a:cs typeface="Marker Felt Thin" charset="0"/>
              </a:rPr>
              <a:t>RETRUÉCANO O QUIASMO</a:t>
            </a:r>
          </a:p>
        </p:txBody>
      </p:sp>
      <p:sp>
        <p:nvSpPr>
          <p:cNvPr id="38915" name="2 Marcador de contenido"/>
          <p:cNvSpPr>
            <a:spLocks noGrp="1"/>
          </p:cNvSpPr>
          <p:nvPr>
            <p:ph idx="1"/>
          </p:nvPr>
        </p:nvSpPr>
        <p:spPr/>
        <p:txBody>
          <a:bodyPr/>
          <a:lstStyle/>
          <a:p>
            <a:pPr eaLnBrk="1" hangingPunct="1"/>
            <a:endParaRPr lang="es-ES" altLang="es-ES_tradnl" b="1" dirty="0"/>
          </a:p>
          <a:p>
            <a:pPr eaLnBrk="1" hangingPunct="1"/>
            <a:r>
              <a:rPr lang="es-ES" altLang="es-ES_tradnl" b="1" dirty="0">
                <a:latin typeface="Marker Felt Thin" charset="0"/>
                <a:ea typeface="Marker Felt Thin" charset="0"/>
                <a:cs typeface="Marker Felt Thin" charset="0"/>
              </a:rPr>
              <a:t>Invierte una frase de manera ingeniosa, repitiéndola ya invertida.</a:t>
            </a:r>
          </a:p>
          <a:p>
            <a:pPr eaLnBrk="1" hangingPunct="1"/>
            <a:endParaRPr lang="es-ES" altLang="es-ES_tradnl" dirty="0"/>
          </a:p>
          <a:p>
            <a:pPr algn="ctr" eaLnBrk="1" hangingPunct="1">
              <a:buFont typeface="Arial" charset="0"/>
              <a:buNone/>
            </a:pPr>
            <a:r>
              <a:rPr lang="es-ES" altLang="es-ES_tradnl" b="1" dirty="0">
                <a:solidFill>
                  <a:schemeClr val="accent5">
                    <a:lumMod val="75000"/>
                  </a:schemeClr>
                </a:solidFill>
                <a:latin typeface="Marker Felt Thin" charset="0"/>
                <a:ea typeface="Marker Felt Thin" charset="0"/>
                <a:cs typeface="Marker Felt Thin" charset="0"/>
              </a:rPr>
              <a:t>El que peca por la paga</a:t>
            </a:r>
          </a:p>
          <a:p>
            <a:pPr algn="ctr" eaLnBrk="1" hangingPunct="1">
              <a:buFont typeface="Arial" charset="0"/>
              <a:buNone/>
            </a:pPr>
            <a:r>
              <a:rPr lang="es-ES" altLang="es-ES_tradnl" b="1" dirty="0">
                <a:solidFill>
                  <a:schemeClr val="accent5">
                    <a:lumMod val="75000"/>
                  </a:schemeClr>
                </a:solidFill>
                <a:latin typeface="Marker Felt Thin" charset="0"/>
                <a:ea typeface="Marker Felt Thin" charset="0"/>
                <a:cs typeface="Marker Felt Thin" charset="0"/>
              </a:rPr>
              <a:t>o el que paga por pecar.</a:t>
            </a:r>
          </a:p>
        </p:txBody>
      </p:sp>
    </p:spTree>
    <p:extLst>
      <p:ext uri="{BB962C8B-B14F-4D97-AF65-F5344CB8AC3E}">
        <p14:creationId xmlns:p14="http://schemas.microsoft.com/office/powerpoint/2010/main" val="131117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Users/macbookpro/Desktop/El beso.jpg">
            <a:extLst>
              <a:ext uri="{FF2B5EF4-FFF2-40B4-BE49-F238E27FC236}">
                <a16:creationId xmlns:a16="http://schemas.microsoft.com/office/drawing/2014/main" id="{1BB20FFA-AA64-19E0-EFB0-40700A7D04AC}"/>
              </a:ext>
            </a:extLst>
          </p:cNvPr>
          <p:cNvPicPr>
            <a:picLocks/>
          </p:cNvPicPr>
          <p:nvPr/>
        </p:nvPicPr>
        <p:blipFill>
          <a:blip r:embed="rId2">
            <a:extLst>
              <a:ext uri="{28A0092B-C50C-407E-A947-70E740481C1C}">
                <a14:useLocalDpi xmlns:a14="http://schemas.microsoft.com/office/drawing/2010/main" val="0"/>
              </a:ext>
            </a:extLst>
          </a:blip>
          <a:srcRect t="3182" r="3" b="3"/>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a:extLst>
              <a:ext uri="{FF2B5EF4-FFF2-40B4-BE49-F238E27FC236}">
                <a16:creationId xmlns:a16="http://schemas.microsoft.com/office/drawing/2014/main" id="{6C4DC58A-B2B6-635C-C1A1-E1CD8FD7AAA7}"/>
              </a:ext>
            </a:extLst>
          </p:cNvPr>
          <p:cNvSpPr txBox="1"/>
          <p:nvPr/>
        </p:nvSpPr>
        <p:spPr>
          <a:xfrm>
            <a:off x="4541520" y="347472"/>
            <a:ext cx="2151888" cy="646331"/>
          </a:xfrm>
          <a:prstGeom prst="rect">
            <a:avLst/>
          </a:prstGeom>
          <a:noFill/>
        </p:spPr>
        <p:txBody>
          <a:bodyPr wrap="square" rtlCol="0">
            <a:spAutoFit/>
          </a:bodyPr>
          <a:lstStyle/>
          <a:p>
            <a:r>
              <a:rPr lang="es-MX" dirty="0"/>
              <a:t>ORO: SIMBOLIZA ETERNO Y SAGRADO</a:t>
            </a:r>
          </a:p>
        </p:txBody>
      </p:sp>
      <p:sp>
        <p:nvSpPr>
          <p:cNvPr id="12" name="CuadroTexto 11">
            <a:extLst>
              <a:ext uri="{FF2B5EF4-FFF2-40B4-BE49-F238E27FC236}">
                <a16:creationId xmlns:a16="http://schemas.microsoft.com/office/drawing/2014/main" id="{CF3DE3CD-8DE5-BCF5-C4DC-23302D67C786}"/>
              </a:ext>
            </a:extLst>
          </p:cNvPr>
          <p:cNvSpPr txBox="1"/>
          <p:nvPr/>
        </p:nvSpPr>
        <p:spPr>
          <a:xfrm>
            <a:off x="7967471" y="255139"/>
            <a:ext cx="3267456" cy="1477328"/>
          </a:xfrm>
          <a:prstGeom prst="rect">
            <a:avLst/>
          </a:prstGeom>
          <a:noFill/>
        </p:spPr>
        <p:txBody>
          <a:bodyPr wrap="square" rtlCol="0">
            <a:spAutoFit/>
          </a:bodyPr>
          <a:lstStyle/>
          <a:p>
            <a:r>
              <a:rPr lang="es-MX" dirty="0"/>
              <a:t>FUSIÓN DE LOS CUERPOS CON EL ORNAMENTO SUGIERE LA PÉRDIDA DE IDENTIDAD INDIVIDUAL EN FAVOR DE LA UNIÓN</a:t>
            </a:r>
          </a:p>
        </p:txBody>
      </p:sp>
      <p:sp>
        <p:nvSpPr>
          <p:cNvPr id="14" name="CuadroTexto 13">
            <a:extLst>
              <a:ext uri="{FF2B5EF4-FFF2-40B4-BE49-F238E27FC236}">
                <a16:creationId xmlns:a16="http://schemas.microsoft.com/office/drawing/2014/main" id="{7CE45BB3-ECF7-EC61-D88C-4CEBEC1FB259}"/>
              </a:ext>
            </a:extLst>
          </p:cNvPr>
          <p:cNvSpPr txBox="1"/>
          <p:nvPr/>
        </p:nvSpPr>
        <p:spPr>
          <a:xfrm>
            <a:off x="4858513" y="1222710"/>
            <a:ext cx="2359875" cy="923330"/>
          </a:xfrm>
          <a:prstGeom prst="rect">
            <a:avLst/>
          </a:prstGeom>
          <a:noFill/>
        </p:spPr>
        <p:txBody>
          <a:bodyPr wrap="square" rtlCol="0">
            <a:spAutoFit/>
          </a:bodyPr>
          <a:lstStyle/>
          <a:p>
            <a:r>
              <a:rPr lang="es-MX" dirty="0"/>
              <a:t>EL BORDE INSINÚA RIESGO Y TENSIÓN EMOCIONAL</a:t>
            </a:r>
          </a:p>
        </p:txBody>
      </p:sp>
      <p:sp>
        <p:nvSpPr>
          <p:cNvPr id="18" name="CuadroTexto 17">
            <a:extLst>
              <a:ext uri="{FF2B5EF4-FFF2-40B4-BE49-F238E27FC236}">
                <a16:creationId xmlns:a16="http://schemas.microsoft.com/office/drawing/2014/main" id="{8D8F35E8-DB05-2D6F-D4C9-D38740285A63}"/>
              </a:ext>
            </a:extLst>
          </p:cNvPr>
          <p:cNvSpPr txBox="1"/>
          <p:nvPr/>
        </p:nvSpPr>
        <p:spPr>
          <a:xfrm>
            <a:off x="8328221" y="2425823"/>
            <a:ext cx="3882428" cy="923330"/>
          </a:xfrm>
          <a:prstGeom prst="rect">
            <a:avLst/>
          </a:prstGeom>
          <a:noFill/>
        </p:spPr>
        <p:txBody>
          <a:bodyPr wrap="square" rtlCol="0">
            <a:spAutoFit/>
          </a:bodyPr>
          <a:lstStyle/>
          <a:p>
            <a:r>
              <a:rPr lang="es-MX" dirty="0"/>
              <a:t>SIMBOLIZA EL DESEO, LA ENTREGA, LA TRASCENDENCIA DEL INSTANTE AMOROSO. </a:t>
            </a:r>
          </a:p>
        </p:txBody>
      </p:sp>
      <p:sp>
        <p:nvSpPr>
          <p:cNvPr id="19" name="CuadroTexto 18">
            <a:extLst>
              <a:ext uri="{FF2B5EF4-FFF2-40B4-BE49-F238E27FC236}">
                <a16:creationId xmlns:a16="http://schemas.microsoft.com/office/drawing/2014/main" id="{64204720-240E-75AD-2DD7-B5BEFBA54EB4}"/>
              </a:ext>
            </a:extLst>
          </p:cNvPr>
          <p:cNvSpPr txBox="1"/>
          <p:nvPr/>
        </p:nvSpPr>
        <p:spPr>
          <a:xfrm>
            <a:off x="4889716" y="2622142"/>
            <a:ext cx="2328672" cy="1754326"/>
          </a:xfrm>
          <a:prstGeom prst="rect">
            <a:avLst/>
          </a:prstGeom>
          <a:noFill/>
        </p:spPr>
        <p:txBody>
          <a:bodyPr wrap="square" rtlCol="0">
            <a:spAutoFit/>
          </a:bodyPr>
          <a:lstStyle/>
          <a:p>
            <a:r>
              <a:rPr lang="es-MX" dirty="0"/>
              <a:t>EL ORO ELIMINA PROFUNDIDAD, SOMBRAS, TIEMPO. POR ESO NO OCURRE EN UN ESPACIO EN CONCRETO. </a:t>
            </a:r>
          </a:p>
        </p:txBody>
      </p:sp>
      <p:sp>
        <p:nvSpPr>
          <p:cNvPr id="20" name="CuadroTexto 19">
            <a:extLst>
              <a:ext uri="{FF2B5EF4-FFF2-40B4-BE49-F238E27FC236}">
                <a16:creationId xmlns:a16="http://schemas.microsoft.com/office/drawing/2014/main" id="{5B3AD4D6-2C46-6085-B371-3D0DE556EB89}"/>
              </a:ext>
            </a:extLst>
          </p:cNvPr>
          <p:cNvSpPr txBox="1"/>
          <p:nvPr/>
        </p:nvSpPr>
        <p:spPr>
          <a:xfrm>
            <a:off x="8546592" y="3499305"/>
            <a:ext cx="2877312" cy="1477328"/>
          </a:xfrm>
          <a:prstGeom prst="rect">
            <a:avLst/>
          </a:prstGeom>
          <a:noFill/>
        </p:spPr>
        <p:txBody>
          <a:bodyPr wrap="square" rtlCol="0">
            <a:spAutoFit/>
          </a:bodyPr>
          <a:lstStyle/>
          <a:p>
            <a:r>
              <a:rPr lang="es-MX" dirty="0"/>
              <a:t>EL BESO EN LA MEJILLA ES MÁS ÍNTIMO Y DELICADO, TRANSMITE ABANDONO, CONFIANZA Y ENTREGA EMOCIONAL.. </a:t>
            </a:r>
          </a:p>
        </p:txBody>
      </p:sp>
      <p:sp>
        <p:nvSpPr>
          <p:cNvPr id="21" name="CuadroTexto 20">
            <a:extLst>
              <a:ext uri="{FF2B5EF4-FFF2-40B4-BE49-F238E27FC236}">
                <a16:creationId xmlns:a16="http://schemas.microsoft.com/office/drawing/2014/main" id="{2E3E5C83-CFF6-734E-2900-E45EEF879EA2}"/>
              </a:ext>
            </a:extLst>
          </p:cNvPr>
          <p:cNvSpPr txBox="1"/>
          <p:nvPr/>
        </p:nvSpPr>
        <p:spPr>
          <a:xfrm>
            <a:off x="5054127" y="4768182"/>
            <a:ext cx="2651217" cy="1477328"/>
          </a:xfrm>
          <a:prstGeom prst="rect">
            <a:avLst/>
          </a:prstGeom>
          <a:noFill/>
        </p:spPr>
        <p:txBody>
          <a:bodyPr wrap="square" rtlCol="0">
            <a:spAutoFit/>
          </a:bodyPr>
          <a:lstStyle/>
          <a:p>
            <a:r>
              <a:rPr lang="es-MX" dirty="0"/>
              <a:t>EL GESTO PARECE RITUAL, COMO UNA BENDICIÓN O CONSAGRACIÓN, CONECTANDO CON LO SAGRADO. </a:t>
            </a:r>
          </a:p>
        </p:txBody>
      </p:sp>
      <p:sp>
        <p:nvSpPr>
          <p:cNvPr id="22" name="CuadroTexto 21">
            <a:extLst>
              <a:ext uri="{FF2B5EF4-FFF2-40B4-BE49-F238E27FC236}">
                <a16:creationId xmlns:a16="http://schemas.microsoft.com/office/drawing/2014/main" id="{D7E2D3E9-8E18-0BE3-AF2A-B92FC0EDEB21}"/>
              </a:ext>
            </a:extLst>
          </p:cNvPr>
          <p:cNvSpPr txBox="1"/>
          <p:nvPr/>
        </p:nvSpPr>
        <p:spPr>
          <a:xfrm>
            <a:off x="8692896" y="5169408"/>
            <a:ext cx="3072384" cy="1200329"/>
          </a:xfrm>
          <a:prstGeom prst="rect">
            <a:avLst/>
          </a:prstGeom>
          <a:noFill/>
        </p:spPr>
        <p:txBody>
          <a:bodyPr wrap="square" rtlCol="0">
            <a:spAutoFit/>
          </a:bodyPr>
          <a:lstStyle/>
          <a:p>
            <a:r>
              <a:rPr lang="es-MX" dirty="0"/>
              <a:t>ESTAR DESCALZA SUGIERE ENTREGA TOTAL, CONFIANZA Y APERTURA EMOCIONAL. TOCAN A LA NATURALEZA. </a:t>
            </a:r>
          </a:p>
        </p:txBody>
      </p:sp>
    </p:spTree>
    <p:extLst>
      <p:ext uri="{BB962C8B-B14F-4D97-AF65-F5344CB8AC3E}">
        <p14:creationId xmlns:p14="http://schemas.microsoft.com/office/powerpoint/2010/main" val="308739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8" grpId="0"/>
      <p:bldP spid="19" grpId="0"/>
      <p:bldP spid="20"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p:txBody>
          <a:bodyPr/>
          <a:lstStyle/>
          <a:p>
            <a:pPr eaLnBrk="1" hangingPunct="1">
              <a:defRPr/>
            </a:pPr>
            <a:r>
              <a:rPr lang="es-ES" dirty="0">
                <a:solidFill>
                  <a:srgbClr val="FF0000"/>
                </a:solidFill>
                <a:latin typeface="Marker Felt Thin" charset="0"/>
                <a:ea typeface="Marker Felt Thin" charset="0"/>
                <a:cs typeface="Marker Felt Thin" charset="0"/>
              </a:rPr>
              <a:t>HIPÉRBATON</a:t>
            </a:r>
          </a:p>
        </p:txBody>
      </p:sp>
      <p:sp>
        <p:nvSpPr>
          <p:cNvPr id="39939" name="2 Marcador de contenido"/>
          <p:cNvSpPr>
            <a:spLocks noGrp="1"/>
          </p:cNvSpPr>
          <p:nvPr>
            <p:ph idx="1"/>
          </p:nvPr>
        </p:nvSpPr>
        <p:spPr/>
        <p:txBody>
          <a:bodyPr/>
          <a:lstStyle/>
          <a:p>
            <a:pPr eaLnBrk="1" hangingPunct="1"/>
            <a:r>
              <a:rPr lang="es-ES" altLang="es-ES_tradnl" b="1" dirty="0">
                <a:latin typeface="Marker Felt Thin" charset="0"/>
                <a:ea typeface="Marker Felt Thin" charset="0"/>
                <a:cs typeface="Marker Felt Thin" charset="0"/>
              </a:rPr>
              <a:t>Altera el orden lógico de la frase para dar sensación de retorcimiento y extrañeza.</a:t>
            </a:r>
          </a:p>
          <a:p>
            <a:pPr eaLnBrk="1" hangingPunct="1"/>
            <a:r>
              <a:rPr lang="es-ES" altLang="es-ES_tradnl" b="1" dirty="0">
                <a:latin typeface="Marker Felt Thin" charset="0"/>
                <a:ea typeface="Marker Felt Thin" charset="0"/>
                <a:cs typeface="Marker Felt Thin" charset="0"/>
              </a:rPr>
              <a:t>También es llamada </a:t>
            </a:r>
            <a:r>
              <a:rPr lang="es-ES" altLang="es-ES_tradnl" b="1" i="1" dirty="0">
                <a:latin typeface="Marker Felt Thin" charset="0"/>
                <a:ea typeface="Marker Felt Thin" charset="0"/>
                <a:cs typeface="Marker Felt Thin" charset="0"/>
              </a:rPr>
              <a:t>transposición</a:t>
            </a:r>
            <a:r>
              <a:rPr lang="es-ES" altLang="es-ES_tradnl" b="1" dirty="0">
                <a:latin typeface="Marker Felt Thin" charset="0"/>
                <a:ea typeface="Marker Felt Thin" charset="0"/>
                <a:cs typeface="Marker Felt Thin" charset="0"/>
              </a:rPr>
              <a:t>.</a:t>
            </a:r>
          </a:p>
          <a:p>
            <a:pPr eaLnBrk="1" hangingPunct="1">
              <a:buFont typeface="Arial" charset="0"/>
              <a:buNone/>
            </a:pPr>
            <a:endParaRPr lang="es-ES" altLang="es-ES_tradnl" dirty="0">
              <a:latin typeface="Marker Felt Thin" charset="0"/>
              <a:ea typeface="Marker Felt Thin" charset="0"/>
              <a:cs typeface="Marker Felt Thin" charset="0"/>
            </a:endParaRPr>
          </a:p>
          <a:p>
            <a:pPr algn="ctr" eaLnBrk="1" hangingPunct="1">
              <a:buFont typeface="Arial" charset="0"/>
              <a:buNone/>
            </a:pPr>
            <a:r>
              <a:rPr lang="es-ES" altLang="es-ES_tradnl" b="1" dirty="0">
                <a:solidFill>
                  <a:schemeClr val="accent5">
                    <a:lumMod val="75000"/>
                  </a:schemeClr>
                </a:solidFill>
                <a:latin typeface="Marker Felt Thin" charset="0"/>
                <a:ea typeface="Marker Felt Thin" charset="0"/>
                <a:cs typeface="Marker Felt Thin" charset="0"/>
              </a:rPr>
              <a:t>De fresa un helado se me antoja</a:t>
            </a:r>
          </a:p>
          <a:p>
            <a:pPr eaLnBrk="1" hangingPunct="1"/>
            <a:endParaRPr lang="es-ES" altLang="es-ES_tradnl" dirty="0">
              <a:latin typeface="Marker Felt Thin" charset="0"/>
              <a:ea typeface="Marker Felt Thin" charset="0"/>
              <a:cs typeface="Marker Felt Thin" charset="0"/>
            </a:endParaRPr>
          </a:p>
          <a:p>
            <a:pPr eaLnBrk="1" hangingPunct="1">
              <a:buFont typeface="Arial" charset="0"/>
              <a:buNone/>
            </a:pPr>
            <a:r>
              <a:rPr lang="es-ES" altLang="es-ES_tradnl" i="1" dirty="0">
                <a:latin typeface="Marker Felt Thin" charset="0"/>
                <a:ea typeface="Marker Felt Thin" charset="0"/>
                <a:cs typeface="Marker Felt Thin" charset="0"/>
              </a:rPr>
              <a:t>Correcta: </a:t>
            </a:r>
            <a:r>
              <a:rPr lang="es-ES" altLang="es-ES_tradnl" b="1" i="1" dirty="0">
                <a:latin typeface="Marker Felt Thin" charset="0"/>
                <a:ea typeface="Marker Felt Thin" charset="0"/>
                <a:cs typeface="Marker Felt Thin" charset="0"/>
              </a:rPr>
              <a:t>Se me antoja un helado de fresa.</a:t>
            </a:r>
          </a:p>
        </p:txBody>
      </p:sp>
    </p:spTree>
    <p:extLst>
      <p:ext uri="{BB962C8B-B14F-4D97-AF65-F5344CB8AC3E}">
        <p14:creationId xmlns:p14="http://schemas.microsoft.com/office/powerpoint/2010/main" val="1518639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6 Título"/>
          <p:cNvSpPr>
            <a:spLocks noGrp="1"/>
          </p:cNvSpPr>
          <p:nvPr>
            <p:ph type="title"/>
          </p:nvPr>
        </p:nvSpPr>
        <p:spPr/>
        <p:txBody>
          <a:bodyPr/>
          <a:lstStyle/>
          <a:p>
            <a:pPr eaLnBrk="1" hangingPunct="1">
              <a:defRPr/>
            </a:pPr>
            <a:r>
              <a:rPr lang="es-ES" dirty="0">
                <a:solidFill>
                  <a:srgbClr val="FF0000"/>
                </a:solidFill>
                <a:latin typeface="Marker Felt Thin" charset="0"/>
                <a:ea typeface="Marker Felt Thin" charset="0"/>
                <a:cs typeface="Marker Felt Thin" charset="0"/>
              </a:rPr>
              <a:t>PARADOJA O ANTÍTESIS</a:t>
            </a:r>
          </a:p>
        </p:txBody>
      </p:sp>
      <p:sp>
        <p:nvSpPr>
          <p:cNvPr id="40963" name="7 Marcador de contenido"/>
          <p:cNvSpPr>
            <a:spLocks noGrp="1"/>
          </p:cNvSpPr>
          <p:nvPr>
            <p:ph idx="1"/>
          </p:nvPr>
        </p:nvSpPr>
        <p:spPr/>
        <p:txBody>
          <a:bodyPr/>
          <a:lstStyle/>
          <a:p>
            <a:pPr eaLnBrk="1" hangingPunct="1"/>
            <a:endParaRPr lang="es-ES" altLang="es-ES_tradnl" dirty="0"/>
          </a:p>
          <a:p>
            <a:pPr eaLnBrk="1" hangingPunct="1"/>
            <a:r>
              <a:rPr lang="es-ES" altLang="es-ES_tradnl" b="1" dirty="0">
                <a:latin typeface="Marker Felt Thin" charset="0"/>
                <a:ea typeface="Marker Felt Thin" charset="0"/>
                <a:cs typeface="Marker Felt Thin" charset="0"/>
              </a:rPr>
              <a:t>Enfrenta dos ideas contradictorias que por su naturaleza no debieren ir juntas.</a:t>
            </a:r>
          </a:p>
          <a:p>
            <a:pPr eaLnBrk="1" hangingPunct="1">
              <a:buFont typeface="Arial" charset="0"/>
              <a:buNone/>
            </a:pPr>
            <a:r>
              <a:rPr lang="es-ES" altLang="es-ES_tradnl" dirty="0"/>
              <a:t>   </a:t>
            </a:r>
          </a:p>
          <a:p>
            <a:pPr eaLnBrk="1" hangingPunct="1">
              <a:buFont typeface="Arial" charset="0"/>
              <a:buNone/>
            </a:pPr>
            <a:r>
              <a:rPr lang="es-ES" altLang="es-ES_tradnl" dirty="0"/>
              <a:t> </a:t>
            </a:r>
            <a:r>
              <a:rPr lang="es-ES" altLang="es-ES_tradnl" b="1" dirty="0">
                <a:solidFill>
                  <a:schemeClr val="accent5">
                    <a:lumMod val="75000"/>
                  </a:schemeClr>
                </a:solidFill>
                <a:latin typeface="Bookman Old Style" charset="0"/>
              </a:rPr>
              <a:t>Tiemblo en verano y ardo en invierno.</a:t>
            </a:r>
          </a:p>
          <a:p>
            <a:pPr eaLnBrk="1" hangingPunct="1">
              <a:buFont typeface="Arial" charset="0"/>
              <a:buNone/>
            </a:pPr>
            <a:endParaRPr lang="es-ES" altLang="es-ES_tradnl" b="1" dirty="0">
              <a:latin typeface="Bookman Old Style" charset="0"/>
            </a:endParaRPr>
          </a:p>
          <a:p>
            <a:pPr eaLnBrk="1" hangingPunct="1">
              <a:buFont typeface="Arial" charset="0"/>
              <a:buNone/>
            </a:pPr>
            <a:r>
              <a:rPr lang="es-ES" altLang="es-ES_tradnl" b="1" dirty="0">
                <a:latin typeface="Bookman Old Style" charset="0"/>
              </a:rPr>
              <a:t>   </a:t>
            </a:r>
            <a:r>
              <a:rPr lang="es-ES" altLang="es-ES_tradnl" b="1" dirty="0">
                <a:solidFill>
                  <a:schemeClr val="accent5">
                    <a:lumMod val="75000"/>
                  </a:schemeClr>
                </a:solidFill>
                <a:latin typeface="Bookman Old Style" charset="0"/>
              </a:rPr>
              <a:t>Tu fría mirada quema mi ser.</a:t>
            </a:r>
          </a:p>
        </p:txBody>
      </p:sp>
    </p:spTree>
    <p:extLst>
      <p:ext uri="{BB962C8B-B14F-4D97-AF65-F5344CB8AC3E}">
        <p14:creationId xmlns:p14="http://schemas.microsoft.com/office/powerpoint/2010/main" val="933066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p:txBody>
          <a:bodyPr/>
          <a:lstStyle/>
          <a:p>
            <a:pPr>
              <a:defRPr/>
            </a:pPr>
            <a:r>
              <a:rPr lang="es-ES" dirty="0">
                <a:solidFill>
                  <a:srgbClr val="FF0000"/>
                </a:solidFill>
                <a:latin typeface="Marker Felt Thin" charset="0"/>
                <a:ea typeface="Marker Felt Thin" charset="0"/>
                <a:cs typeface="Marker Felt Thin" charset="0"/>
              </a:rPr>
              <a:t>COMPARACIÓN O SÍMIL</a:t>
            </a:r>
          </a:p>
        </p:txBody>
      </p:sp>
      <p:sp>
        <p:nvSpPr>
          <p:cNvPr id="41987" name="2 Marcador de contenido"/>
          <p:cNvSpPr>
            <a:spLocks noGrp="1"/>
          </p:cNvSpPr>
          <p:nvPr>
            <p:ph idx="1"/>
          </p:nvPr>
        </p:nvSpPr>
        <p:spPr/>
        <p:txBody>
          <a:bodyPr/>
          <a:lstStyle/>
          <a:p>
            <a:r>
              <a:rPr lang="es-ES" altLang="es-ES_tradnl" b="1" dirty="0">
                <a:latin typeface="Marker Felt Thin" charset="0"/>
                <a:ea typeface="Marker Felt Thin" charset="0"/>
                <a:cs typeface="Marker Felt Thin" charset="0"/>
              </a:rPr>
              <a:t>El autor establece una cualidad común entre un objeto real y uno evocado para lo cual se basa en los sig. Nexos: </a:t>
            </a:r>
            <a:r>
              <a:rPr lang="es-ES" altLang="es-ES_tradnl" b="1" i="1" dirty="0">
                <a:latin typeface="Marker Felt Thin" charset="0"/>
                <a:ea typeface="Marker Felt Thin" charset="0"/>
                <a:cs typeface="Marker Felt Thin" charset="0"/>
              </a:rPr>
              <a:t>cual, como, más que, menos que.</a:t>
            </a:r>
          </a:p>
          <a:p>
            <a:pPr>
              <a:buFont typeface="Arial" charset="0"/>
              <a:buNone/>
            </a:pPr>
            <a:endParaRPr lang="es-ES" altLang="es-ES_tradnl" b="1" dirty="0">
              <a:latin typeface="Bookman Old Style" charset="0"/>
            </a:endParaRPr>
          </a:p>
          <a:p>
            <a:pPr algn="ctr">
              <a:buFont typeface="Arial" charset="0"/>
              <a:buNone/>
            </a:pPr>
            <a:r>
              <a:rPr lang="es-ES" altLang="es-ES_tradnl" b="1" dirty="0">
                <a:solidFill>
                  <a:schemeClr val="accent5">
                    <a:lumMod val="75000"/>
                  </a:schemeClr>
                </a:solidFill>
                <a:latin typeface="Marker Felt Thin" charset="0"/>
                <a:ea typeface="Marker Felt Thin" charset="0"/>
                <a:cs typeface="Marker Felt Thin" charset="0"/>
              </a:rPr>
              <a:t>Tus ojos son </a:t>
            </a:r>
            <a:r>
              <a:rPr lang="es-ES" altLang="es-ES_tradnl" b="1" u="sng" dirty="0">
                <a:solidFill>
                  <a:schemeClr val="accent5">
                    <a:lumMod val="75000"/>
                  </a:schemeClr>
                </a:solidFill>
                <a:latin typeface="Marker Felt Thin" charset="0"/>
                <a:ea typeface="Marker Felt Thin" charset="0"/>
                <a:cs typeface="Marker Felt Thin" charset="0"/>
              </a:rPr>
              <a:t>como</a:t>
            </a:r>
            <a:r>
              <a:rPr lang="es-ES" altLang="es-ES_tradnl" b="1" dirty="0">
                <a:solidFill>
                  <a:schemeClr val="accent5">
                    <a:lumMod val="75000"/>
                  </a:schemeClr>
                </a:solidFill>
                <a:latin typeface="Marker Felt Thin" charset="0"/>
                <a:ea typeface="Marker Felt Thin" charset="0"/>
                <a:cs typeface="Marker Felt Thin" charset="0"/>
              </a:rPr>
              <a:t> dos esmeraldas.</a:t>
            </a:r>
          </a:p>
          <a:p>
            <a:pPr algn="ctr">
              <a:buFont typeface="Arial" charset="0"/>
              <a:buNone/>
            </a:pPr>
            <a:endParaRPr lang="es-ES" altLang="es-ES_tradnl" b="1" dirty="0">
              <a:solidFill>
                <a:schemeClr val="accent5">
                  <a:lumMod val="75000"/>
                </a:schemeClr>
              </a:solidFill>
              <a:latin typeface="Marker Felt Thin" charset="0"/>
              <a:ea typeface="Marker Felt Thin" charset="0"/>
              <a:cs typeface="Marker Felt Thin" charset="0"/>
            </a:endParaRPr>
          </a:p>
          <a:p>
            <a:pPr algn="ctr">
              <a:buFont typeface="Arial" charset="0"/>
              <a:buNone/>
            </a:pPr>
            <a:r>
              <a:rPr lang="es-ES" altLang="es-ES_tradnl" b="1" dirty="0">
                <a:solidFill>
                  <a:schemeClr val="accent5">
                    <a:lumMod val="75000"/>
                  </a:schemeClr>
                </a:solidFill>
                <a:latin typeface="Marker Felt Thin" charset="0"/>
                <a:ea typeface="Marker Felt Thin" charset="0"/>
                <a:cs typeface="Marker Felt Thin" charset="0"/>
              </a:rPr>
              <a:t>Sergio es </a:t>
            </a:r>
            <a:r>
              <a:rPr lang="es-ES" altLang="es-ES_tradnl" b="1" u="sng" dirty="0">
                <a:solidFill>
                  <a:schemeClr val="accent5">
                    <a:lumMod val="75000"/>
                  </a:schemeClr>
                </a:solidFill>
                <a:latin typeface="Marker Felt Thin" charset="0"/>
                <a:ea typeface="Marker Felt Thin" charset="0"/>
                <a:cs typeface="Marker Felt Thin" charset="0"/>
              </a:rPr>
              <a:t>más</a:t>
            </a:r>
            <a:r>
              <a:rPr lang="es-ES" altLang="es-ES_tradnl" b="1" dirty="0">
                <a:solidFill>
                  <a:schemeClr val="accent5">
                    <a:lumMod val="75000"/>
                  </a:schemeClr>
                </a:solidFill>
                <a:latin typeface="Marker Felt Thin" charset="0"/>
                <a:ea typeface="Marker Felt Thin" charset="0"/>
                <a:cs typeface="Marker Felt Thin" charset="0"/>
              </a:rPr>
              <a:t> fiero </a:t>
            </a:r>
            <a:r>
              <a:rPr lang="es-ES" altLang="es-ES_tradnl" b="1" u="sng" dirty="0">
                <a:solidFill>
                  <a:schemeClr val="accent5">
                    <a:lumMod val="75000"/>
                  </a:schemeClr>
                </a:solidFill>
                <a:latin typeface="Marker Felt Thin" charset="0"/>
                <a:ea typeface="Marker Felt Thin" charset="0"/>
                <a:cs typeface="Marker Felt Thin" charset="0"/>
              </a:rPr>
              <a:t>que</a:t>
            </a:r>
            <a:r>
              <a:rPr lang="es-ES" altLang="es-ES_tradnl" b="1" dirty="0">
                <a:solidFill>
                  <a:schemeClr val="accent5">
                    <a:lumMod val="75000"/>
                  </a:schemeClr>
                </a:solidFill>
                <a:latin typeface="Marker Felt Thin" charset="0"/>
                <a:ea typeface="Marker Felt Thin" charset="0"/>
                <a:cs typeface="Marker Felt Thin" charset="0"/>
              </a:rPr>
              <a:t> un león.</a:t>
            </a:r>
          </a:p>
        </p:txBody>
      </p:sp>
    </p:spTree>
    <p:extLst>
      <p:ext uri="{BB962C8B-B14F-4D97-AF65-F5344CB8AC3E}">
        <p14:creationId xmlns:p14="http://schemas.microsoft.com/office/powerpoint/2010/main" val="1121293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Título"/>
          <p:cNvSpPr>
            <a:spLocks noGrp="1"/>
          </p:cNvSpPr>
          <p:nvPr>
            <p:ph type="title"/>
          </p:nvPr>
        </p:nvSpPr>
        <p:spPr/>
        <p:txBody>
          <a:bodyPr/>
          <a:lstStyle/>
          <a:p>
            <a:pPr>
              <a:defRPr/>
            </a:pPr>
            <a:r>
              <a:rPr lang="es-ES" dirty="0">
                <a:solidFill>
                  <a:srgbClr val="FF0000"/>
                </a:solidFill>
                <a:latin typeface="Marker Felt Thin" charset="0"/>
                <a:ea typeface="Marker Felt Thin" charset="0"/>
                <a:cs typeface="Marker Felt Thin" charset="0"/>
              </a:rPr>
              <a:t>METÁFORA</a:t>
            </a:r>
          </a:p>
        </p:txBody>
      </p:sp>
      <p:sp>
        <p:nvSpPr>
          <p:cNvPr id="43011" name="2 Marcador de contenido"/>
          <p:cNvSpPr>
            <a:spLocks noGrp="1"/>
          </p:cNvSpPr>
          <p:nvPr>
            <p:ph idx="1"/>
          </p:nvPr>
        </p:nvSpPr>
        <p:spPr/>
        <p:txBody>
          <a:bodyPr/>
          <a:lstStyle/>
          <a:p>
            <a:endParaRPr lang="es-ES" altLang="es-ES_tradnl" b="1" dirty="0"/>
          </a:p>
          <a:p>
            <a:r>
              <a:rPr lang="es-ES" altLang="es-ES_tradnl" b="1" dirty="0">
                <a:latin typeface="Marker Felt Thin" charset="0"/>
                <a:ea typeface="Marker Felt Thin" charset="0"/>
                <a:cs typeface="Marker Felt Thin" charset="0"/>
              </a:rPr>
              <a:t>El objeto evocado se funde con el real y se </a:t>
            </a:r>
            <a:r>
              <a:rPr lang="es-ES" altLang="es-ES_tradnl" b="1" u="sng" dirty="0">
                <a:latin typeface="Marker Felt Thin" charset="0"/>
                <a:ea typeface="Marker Felt Thin" charset="0"/>
                <a:cs typeface="Marker Felt Thin" charset="0"/>
              </a:rPr>
              <a:t>eliminan </a:t>
            </a:r>
            <a:r>
              <a:rPr lang="es-ES" altLang="es-ES_tradnl" b="1" dirty="0">
                <a:latin typeface="Marker Felt Thin" charset="0"/>
                <a:ea typeface="Marker Felt Thin" charset="0"/>
                <a:cs typeface="Marker Felt Thin" charset="0"/>
              </a:rPr>
              <a:t>los nexos.</a:t>
            </a:r>
          </a:p>
          <a:p>
            <a:pPr>
              <a:buFont typeface="Arial" charset="0"/>
              <a:buNone/>
            </a:pPr>
            <a:endParaRPr lang="es-ES" altLang="es-ES_tradnl" b="1" dirty="0"/>
          </a:p>
          <a:p>
            <a:pPr algn="ctr">
              <a:buFont typeface="Arial" charset="0"/>
              <a:buNone/>
            </a:pPr>
            <a:endParaRPr lang="es-ES" altLang="es-ES_tradnl" b="1" dirty="0">
              <a:solidFill>
                <a:schemeClr val="accent5">
                  <a:lumMod val="75000"/>
                </a:schemeClr>
              </a:solidFill>
              <a:latin typeface="Marker Felt Thin" charset="0"/>
              <a:ea typeface="Marker Felt Thin" charset="0"/>
              <a:cs typeface="Marker Felt Thin" charset="0"/>
            </a:endParaRPr>
          </a:p>
          <a:p>
            <a:pPr algn="ctr">
              <a:buFont typeface="Arial" charset="0"/>
              <a:buNone/>
            </a:pPr>
            <a:r>
              <a:rPr lang="es-ES" altLang="es-ES_tradnl" b="1" dirty="0">
                <a:solidFill>
                  <a:schemeClr val="accent5">
                    <a:lumMod val="75000"/>
                  </a:schemeClr>
                </a:solidFill>
                <a:latin typeface="Marker Felt Thin" charset="0"/>
                <a:ea typeface="Marker Felt Thin" charset="0"/>
                <a:cs typeface="Marker Felt Thin" charset="0"/>
              </a:rPr>
              <a:t>Tus ojos de esmeralda.</a:t>
            </a:r>
          </a:p>
          <a:p>
            <a:pPr algn="ctr">
              <a:buFont typeface="Arial" charset="0"/>
              <a:buNone/>
            </a:pPr>
            <a:endParaRPr lang="es-ES" altLang="es-ES_tradnl" b="1" dirty="0">
              <a:solidFill>
                <a:schemeClr val="accent5">
                  <a:lumMod val="75000"/>
                </a:schemeClr>
              </a:solidFill>
              <a:latin typeface="Marker Felt Thin" charset="0"/>
              <a:ea typeface="Marker Felt Thin" charset="0"/>
              <a:cs typeface="Marker Felt Thin" charset="0"/>
            </a:endParaRPr>
          </a:p>
          <a:p>
            <a:pPr algn="ctr">
              <a:buFont typeface="Arial" charset="0"/>
              <a:buNone/>
            </a:pPr>
            <a:r>
              <a:rPr lang="es-ES" altLang="es-ES_tradnl" b="1" dirty="0">
                <a:solidFill>
                  <a:schemeClr val="accent5">
                    <a:lumMod val="75000"/>
                  </a:schemeClr>
                </a:solidFill>
                <a:latin typeface="Marker Felt Thin" charset="0"/>
                <a:ea typeface="Marker Felt Thin" charset="0"/>
                <a:cs typeface="Marker Felt Thin" charset="0"/>
              </a:rPr>
              <a:t>Sergio es un león.</a:t>
            </a:r>
          </a:p>
          <a:p>
            <a:pPr>
              <a:buFont typeface="Arial" charset="0"/>
              <a:buNone/>
            </a:pPr>
            <a:endParaRPr lang="es-ES" altLang="es-ES_tradnl" b="1" dirty="0"/>
          </a:p>
        </p:txBody>
      </p:sp>
    </p:spTree>
    <p:extLst>
      <p:ext uri="{BB962C8B-B14F-4D97-AF65-F5344CB8AC3E}">
        <p14:creationId xmlns:p14="http://schemas.microsoft.com/office/powerpoint/2010/main" val="1411927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p:txBody>
          <a:bodyPr/>
          <a:lstStyle/>
          <a:p>
            <a:pPr>
              <a:defRPr/>
            </a:pPr>
            <a:r>
              <a:rPr lang="es-MX" dirty="0">
                <a:solidFill>
                  <a:srgbClr val="FF0000"/>
                </a:solidFill>
                <a:latin typeface="Marker Felt Thin" charset="0"/>
                <a:ea typeface="Marker Felt Thin" charset="0"/>
                <a:cs typeface="Marker Felt Thin" charset="0"/>
              </a:rPr>
              <a:t>HIPÉRBOLE</a:t>
            </a:r>
          </a:p>
        </p:txBody>
      </p:sp>
      <p:sp>
        <p:nvSpPr>
          <p:cNvPr id="44035" name="2 Marcador de contenido"/>
          <p:cNvSpPr>
            <a:spLocks noGrp="1"/>
          </p:cNvSpPr>
          <p:nvPr>
            <p:ph idx="1"/>
          </p:nvPr>
        </p:nvSpPr>
        <p:spPr/>
        <p:txBody>
          <a:bodyPr/>
          <a:lstStyle/>
          <a:p>
            <a:r>
              <a:rPr lang="es-MX" altLang="es-ES_tradnl" b="1" dirty="0">
                <a:latin typeface="Marker Felt Thin" charset="0"/>
                <a:ea typeface="Marker Felt Thin" charset="0"/>
                <a:cs typeface="Marker Felt Thin" charset="0"/>
              </a:rPr>
              <a:t>Es la exageración de un concepto, ya sea maximizarlo o minimizarlo.</a:t>
            </a:r>
          </a:p>
          <a:p>
            <a:pPr>
              <a:buFont typeface="Arial" charset="0"/>
              <a:buNone/>
            </a:pPr>
            <a:endParaRPr lang="es-MX" altLang="es-ES_tradnl" b="1" dirty="0"/>
          </a:p>
          <a:p>
            <a:pPr algn="ctr">
              <a:buFont typeface="Arial" charset="0"/>
              <a:buNone/>
            </a:pPr>
            <a:r>
              <a:rPr lang="es-MX" altLang="es-ES_tradnl" b="1" dirty="0">
                <a:solidFill>
                  <a:schemeClr val="accent5">
                    <a:lumMod val="75000"/>
                  </a:schemeClr>
                </a:solidFill>
                <a:latin typeface="Marker Felt Thin" charset="0"/>
                <a:ea typeface="Marker Felt Thin" charset="0"/>
                <a:cs typeface="Marker Felt Thin" charset="0"/>
              </a:rPr>
              <a:t>Me caí y todo el mundo se burló de mi.</a:t>
            </a:r>
          </a:p>
          <a:p>
            <a:pPr algn="ctr">
              <a:buFont typeface="Arial" charset="0"/>
              <a:buNone/>
            </a:pPr>
            <a:endParaRPr lang="es-MX" altLang="es-ES_tradnl" b="1" dirty="0">
              <a:solidFill>
                <a:schemeClr val="accent5">
                  <a:lumMod val="75000"/>
                </a:schemeClr>
              </a:solidFill>
              <a:latin typeface="Marker Felt Thin" charset="0"/>
              <a:ea typeface="Marker Felt Thin" charset="0"/>
              <a:cs typeface="Marker Felt Thin" charset="0"/>
            </a:endParaRPr>
          </a:p>
          <a:p>
            <a:pPr algn="ctr">
              <a:buFont typeface="Arial" charset="0"/>
              <a:buNone/>
            </a:pPr>
            <a:r>
              <a:rPr lang="es-MX" altLang="es-ES_tradnl" b="1" dirty="0">
                <a:solidFill>
                  <a:schemeClr val="accent5">
                    <a:lumMod val="75000"/>
                  </a:schemeClr>
                </a:solidFill>
                <a:latin typeface="Marker Felt Thin" charset="0"/>
                <a:ea typeface="Marker Felt Thin" charset="0"/>
                <a:cs typeface="Marker Felt Thin" charset="0"/>
              </a:rPr>
              <a:t>Sin ti me falta el aire.</a:t>
            </a:r>
          </a:p>
          <a:p>
            <a:pPr>
              <a:buFont typeface="Arial" charset="0"/>
              <a:buNone/>
            </a:pPr>
            <a:endParaRPr lang="es-MX" altLang="es-ES_tradnl" dirty="0"/>
          </a:p>
          <a:p>
            <a:pPr>
              <a:buFont typeface="Arial" charset="0"/>
              <a:buNone/>
            </a:pPr>
            <a:endParaRPr lang="es-MX" altLang="es-ES_tradnl" dirty="0"/>
          </a:p>
        </p:txBody>
      </p:sp>
    </p:spTree>
    <p:extLst>
      <p:ext uri="{BB962C8B-B14F-4D97-AF65-F5344CB8AC3E}">
        <p14:creationId xmlns:p14="http://schemas.microsoft.com/office/powerpoint/2010/main" val="574941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p:txBody>
          <a:bodyPr/>
          <a:lstStyle/>
          <a:p>
            <a:pPr>
              <a:defRPr/>
            </a:pPr>
            <a:r>
              <a:rPr lang="es-MX" dirty="0">
                <a:solidFill>
                  <a:srgbClr val="FF0000"/>
                </a:solidFill>
                <a:latin typeface="Marker Felt Thin" charset="0"/>
                <a:ea typeface="Marker Felt Thin" charset="0"/>
                <a:cs typeface="Marker Felt Thin" charset="0"/>
              </a:rPr>
              <a:t>PROSOPOPEYA</a:t>
            </a:r>
          </a:p>
        </p:txBody>
      </p:sp>
      <p:sp>
        <p:nvSpPr>
          <p:cNvPr id="45059" name="2 Marcador de contenido"/>
          <p:cNvSpPr>
            <a:spLocks noGrp="1"/>
          </p:cNvSpPr>
          <p:nvPr>
            <p:ph idx="1"/>
          </p:nvPr>
        </p:nvSpPr>
        <p:spPr/>
        <p:txBody>
          <a:bodyPr/>
          <a:lstStyle/>
          <a:p>
            <a:r>
              <a:rPr lang="es-MX" altLang="es-ES_tradnl" b="1" dirty="0">
                <a:latin typeface="Marker Felt Thin" charset="0"/>
                <a:ea typeface="Marker Felt Thin" charset="0"/>
                <a:cs typeface="Marker Felt Thin" charset="0"/>
              </a:rPr>
              <a:t>Figura que otorga cualidades humanas a objetos o seres inanimados. </a:t>
            </a:r>
          </a:p>
          <a:p>
            <a:r>
              <a:rPr lang="es-MX" altLang="es-ES_tradnl" b="1" dirty="0">
                <a:latin typeface="Marker Felt Thin" charset="0"/>
                <a:ea typeface="Marker Felt Thin" charset="0"/>
                <a:cs typeface="Marker Felt Thin" charset="0"/>
              </a:rPr>
              <a:t>También se le conoce como </a:t>
            </a:r>
            <a:r>
              <a:rPr lang="es-MX" altLang="es-ES_tradnl" b="1" i="1" dirty="0">
                <a:latin typeface="Marker Felt Thin" charset="0"/>
                <a:ea typeface="Marker Felt Thin" charset="0"/>
                <a:cs typeface="Marker Felt Thin" charset="0"/>
              </a:rPr>
              <a:t>personificación.</a:t>
            </a:r>
          </a:p>
          <a:p>
            <a:pPr>
              <a:buFont typeface="Arial" charset="0"/>
              <a:buNone/>
            </a:pPr>
            <a:endParaRPr lang="es-MX" altLang="es-ES_tradnl" b="1" dirty="0"/>
          </a:p>
          <a:p>
            <a:pPr algn="ctr">
              <a:buFont typeface="Arial" charset="0"/>
              <a:buNone/>
            </a:pPr>
            <a:endParaRPr lang="es-MX" altLang="es-ES_tradnl" b="1" dirty="0">
              <a:solidFill>
                <a:schemeClr val="accent5">
                  <a:lumMod val="75000"/>
                </a:schemeClr>
              </a:solidFill>
              <a:latin typeface="Bookman Old Style" charset="0"/>
            </a:endParaRPr>
          </a:p>
          <a:p>
            <a:pPr algn="ctr">
              <a:buFont typeface="Arial" charset="0"/>
              <a:buNone/>
            </a:pPr>
            <a:r>
              <a:rPr lang="es-MX" altLang="es-ES_tradnl" b="1" dirty="0">
                <a:solidFill>
                  <a:schemeClr val="accent5">
                    <a:lumMod val="75000"/>
                  </a:schemeClr>
                </a:solidFill>
                <a:latin typeface="Bookman Old Style" charset="0"/>
              </a:rPr>
              <a:t>La luna nos miraba con ternura.</a:t>
            </a:r>
          </a:p>
        </p:txBody>
      </p:sp>
      <p:sp>
        <p:nvSpPr>
          <p:cNvPr id="2" name="CuadroTexto 1"/>
          <p:cNvSpPr txBox="1"/>
          <p:nvPr/>
        </p:nvSpPr>
        <p:spPr>
          <a:xfrm>
            <a:off x="1198605" y="5461686"/>
            <a:ext cx="9292281" cy="369332"/>
          </a:xfrm>
          <a:prstGeom prst="rect">
            <a:avLst/>
          </a:prstGeom>
          <a:noFill/>
        </p:spPr>
        <p:txBody>
          <a:bodyPr wrap="square" rtlCol="0">
            <a:spAutoFit/>
          </a:bodyPr>
          <a:lstStyle/>
          <a:p>
            <a:pPr algn="ctr"/>
            <a:r>
              <a:rPr lang="es-ES_tradnl" dirty="0">
                <a:latin typeface="Marker Felt Thin" charset="0"/>
                <a:ea typeface="Marker Felt Thin" charset="0"/>
                <a:cs typeface="Marker Felt Thin" charset="0"/>
              </a:rPr>
              <a:t>Nota: Revisar el material de apoyo complementario de las Figuras </a:t>
            </a:r>
            <a:r>
              <a:rPr lang="es-ES_tradnl" dirty="0" err="1">
                <a:latin typeface="Marker Felt Thin" charset="0"/>
                <a:ea typeface="Marker Felt Thin" charset="0"/>
                <a:cs typeface="Marker Felt Thin" charset="0"/>
              </a:rPr>
              <a:t>ret</a:t>
            </a:r>
            <a:r>
              <a:rPr lang="es-ES" dirty="0" err="1">
                <a:latin typeface="Marker Felt Thin" charset="0"/>
                <a:ea typeface="Marker Felt Thin" charset="0"/>
                <a:cs typeface="Marker Felt Thin" charset="0"/>
              </a:rPr>
              <a:t>óricas</a:t>
            </a:r>
            <a:r>
              <a:rPr lang="es-ES" dirty="0">
                <a:latin typeface="Marker Felt Thin" charset="0"/>
                <a:ea typeface="Marker Felt Thin" charset="0"/>
                <a:cs typeface="Marker Felt Thin" charset="0"/>
              </a:rPr>
              <a:t>.</a:t>
            </a:r>
            <a:endParaRPr lang="es-ES_tradnl" dirty="0">
              <a:latin typeface="Marker Felt Thin" charset="0"/>
              <a:ea typeface="Marker Felt Thin" charset="0"/>
              <a:cs typeface="Marker Felt Thin" charset="0"/>
            </a:endParaRPr>
          </a:p>
        </p:txBody>
      </p:sp>
    </p:spTree>
    <p:extLst>
      <p:ext uri="{BB962C8B-B14F-4D97-AF65-F5344CB8AC3E}">
        <p14:creationId xmlns:p14="http://schemas.microsoft.com/office/powerpoint/2010/main" val="1506324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latin typeface="Marker Felt Thin" charset="0"/>
                <a:ea typeface="Marker Felt Thin" charset="0"/>
                <a:cs typeface="Marker Felt Thin" charset="0"/>
              </a:rPr>
              <a:t>Referencias:</a:t>
            </a:r>
          </a:p>
        </p:txBody>
      </p:sp>
      <p:sp>
        <p:nvSpPr>
          <p:cNvPr id="3" name="Marcador de contenido 2"/>
          <p:cNvSpPr>
            <a:spLocks noGrp="1"/>
          </p:cNvSpPr>
          <p:nvPr>
            <p:ph idx="1"/>
          </p:nvPr>
        </p:nvSpPr>
        <p:spPr/>
        <p:txBody>
          <a:bodyPr/>
          <a:lstStyle/>
          <a:p>
            <a:r>
              <a:rPr lang="es-MX" dirty="0">
                <a:latin typeface="Marker Felt Thin" charset="0"/>
                <a:ea typeface="Marker Felt Thin" charset="0"/>
                <a:cs typeface="Marker Felt Thin" charset="0"/>
              </a:rPr>
              <a:t>Martínez, A. (2006). </a:t>
            </a:r>
            <a:r>
              <a:rPr lang="es-MX" i="1" dirty="0">
                <a:latin typeface="Marker Felt Thin" charset="0"/>
                <a:ea typeface="Marker Felt Thin" charset="0"/>
                <a:cs typeface="Marker Felt Thin" charset="0"/>
              </a:rPr>
              <a:t>Literatura 1.</a:t>
            </a:r>
            <a:r>
              <a:rPr lang="es-MX" dirty="0">
                <a:latin typeface="Marker Felt Thin" charset="0"/>
                <a:ea typeface="Marker Felt Thin" charset="0"/>
                <a:cs typeface="Marker Felt Thin" charset="0"/>
              </a:rPr>
              <a:t>México: Cengage Learning.</a:t>
            </a:r>
          </a:p>
          <a:p>
            <a:pPr marL="0" indent="0">
              <a:buNone/>
            </a:pPr>
            <a:endParaRPr lang="es-ES_tradnl" dirty="0">
              <a:latin typeface="Marker Felt Thin" charset="0"/>
              <a:ea typeface="Marker Felt Thin" charset="0"/>
              <a:cs typeface="Marker Felt Thin" charset="0"/>
            </a:endParaRPr>
          </a:p>
          <a:p>
            <a:r>
              <a:rPr lang="es-MX" dirty="0">
                <a:latin typeface="Marker Felt Thin" charset="0"/>
                <a:ea typeface="Marker Felt Thin" charset="0"/>
                <a:cs typeface="Marker Felt Thin" charset="0"/>
              </a:rPr>
              <a:t>Prado, M. (2007).</a:t>
            </a:r>
            <a:r>
              <a:rPr lang="es-MX" i="1" dirty="0">
                <a:latin typeface="Marker Felt Thin" charset="0"/>
                <a:ea typeface="Marker Felt Thin" charset="0"/>
                <a:cs typeface="Marker Felt Thin" charset="0"/>
              </a:rPr>
              <a:t>Literatura 1. </a:t>
            </a:r>
            <a:r>
              <a:rPr lang="es-MX" dirty="0">
                <a:latin typeface="Marker Felt Thin" charset="0"/>
                <a:ea typeface="Marker Felt Thin" charset="0"/>
                <a:cs typeface="Marker Felt Thin" charset="0"/>
              </a:rPr>
              <a:t>(2a ed.). México: Set Editorial. </a:t>
            </a:r>
          </a:p>
          <a:p>
            <a:pPr marL="0" indent="0">
              <a:buNone/>
            </a:pPr>
            <a:endParaRPr lang="es-ES_tradnl" dirty="0">
              <a:latin typeface="Marker Felt Thin" charset="0"/>
              <a:ea typeface="Marker Felt Thin" charset="0"/>
              <a:cs typeface="Marker Felt Thin" charset="0"/>
            </a:endParaRPr>
          </a:p>
          <a:p>
            <a:pPr marL="0" indent="0">
              <a:buNone/>
            </a:pPr>
            <a:r>
              <a:rPr lang="es-MX" dirty="0">
                <a:latin typeface="Marker Felt Thin" charset="0"/>
                <a:ea typeface="Marker Felt Thin" charset="0"/>
                <a:cs typeface="Marker Felt Thin" charset="0"/>
              </a:rPr>
              <a:t>ME. Josefina Argáez García. </a:t>
            </a:r>
            <a:r>
              <a:rPr lang="es-MX" i="1" dirty="0">
                <a:latin typeface="Marker Felt Thin" charset="0"/>
                <a:ea typeface="Marker Felt Thin" charset="0"/>
                <a:cs typeface="Marker Felt Thin" charset="0"/>
              </a:rPr>
              <a:t>Área de Lenguas</a:t>
            </a:r>
            <a:r>
              <a:rPr lang="es-MX" dirty="0">
                <a:latin typeface="Marker Felt Thin" charset="0"/>
                <a:ea typeface="Marker Felt Thin" charset="0"/>
                <a:cs typeface="Marker Felt Thin" charset="0"/>
              </a:rPr>
              <a:t>, Escuela Preparatoria 2, UADY.</a:t>
            </a:r>
          </a:p>
          <a:p>
            <a:r>
              <a:rPr lang="es-MX" b="1" dirty="0">
                <a:latin typeface="Marker Felt Thin" charset="0"/>
                <a:ea typeface="Marker Felt Thin" charset="0"/>
                <a:cs typeface="Marker Felt Thin" charset="0"/>
              </a:rPr>
              <a:t> </a:t>
            </a:r>
            <a:endParaRPr lang="es-ES_tradnl" dirty="0">
              <a:latin typeface="Marker Felt Thin" charset="0"/>
              <a:ea typeface="Marker Felt Thin" charset="0"/>
              <a:cs typeface="Marker Felt Thin" charset="0"/>
            </a:endParaRPr>
          </a:p>
          <a:p>
            <a:pPr marL="0" indent="0">
              <a:buNone/>
            </a:pPr>
            <a:endParaRPr lang="es-ES_tradnl" dirty="0"/>
          </a:p>
        </p:txBody>
      </p:sp>
    </p:spTree>
    <p:extLst>
      <p:ext uri="{BB962C8B-B14F-4D97-AF65-F5344CB8AC3E}">
        <p14:creationId xmlns:p14="http://schemas.microsoft.com/office/powerpoint/2010/main" val="800599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22D3F-B92A-682B-A733-00C4558AD02D}"/>
              </a:ext>
            </a:extLst>
          </p:cNvPr>
          <p:cNvSpPr>
            <a:spLocks noGrp="1"/>
          </p:cNvSpPr>
          <p:nvPr>
            <p:ph type="title"/>
          </p:nvPr>
        </p:nvSpPr>
        <p:spPr/>
        <p:txBody>
          <a:bodyPr/>
          <a:lstStyle/>
          <a:p>
            <a:r>
              <a:rPr lang="es-MX" dirty="0">
                <a:solidFill>
                  <a:srgbClr val="C00000"/>
                </a:solidFill>
                <a:latin typeface="Baguet Script" panose="020F0502020204030204" pitchFamily="34" charset="0"/>
                <a:cs typeface="Baguet Script" panose="020F0502020204030204" pitchFamily="34" charset="0"/>
              </a:rPr>
              <a:t>Para comprender cómo inicia la Literatura… vamos con un poquito de historia</a:t>
            </a:r>
            <a:endParaRPr lang="es-MX" dirty="0"/>
          </a:p>
        </p:txBody>
      </p:sp>
      <p:sp>
        <p:nvSpPr>
          <p:cNvPr id="3" name="Marcador de contenido 2">
            <a:extLst>
              <a:ext uri="{FF2B5EF4-FFF2-40B4-BE49-F238E27FC236}">
                <a16:creationId xmlns:a16="http://schemas.microsoft.com/office/drawing/2014/main" id="{7E8A8221-4552-4EC0-EBFF-74EC6C517DEE}"/>
              </a:ext>
            </a:extLst>
          </p:cNvPr>
          <p:cNvSpPr>
            <a:spLocks noGrp="1"/>
          </p:cNvSpPr>
          <p:nvPr>
            <p:ph idx="1"/>
          </p:nvPr>
        </p:nvSpPr>
        <p:spPr>
          <a:xfrm>
            <a:off x="838200" y="1825625"/>
            <a:ext cx="11219688" cy="4351338"/>
          </a:xfrm>
        </p:spPr>
        <p:txBody>
          <a:bodyPr>
            <a:normAutofit/>
          </a:bodyPr>
          <a:lstStyle/>
          <a:p>
            <a:pPr marL="0" indent="0">
              <a:buNone/>
            </a:pPr>
            <a:r>
              <a:rPr lang="es-MX" sz="3200" dirty="0">
                <a:solidFill>
                  <a:schemeClr val="accent5">
                    <a:lumMod val="75000"/>
                  </a:schemeClr>
                </a:solidFill>
                <a:latin typeface="Bradley Hand" pitchFamily="2" charset="77"/>
                <a:ea typeface="Ayuthaya" pitchFamily="2" charset="-34"/>
                <a:cs typeface="Ayuthaya" pitchFamily="2" charset="-34"/>
              </a:rPr>
              <a:t>Sabías qué…</a:t>
            </a:r>
          </a:p>
          <a:p>
            <a:pPr>
              <a:buFont typeface="Wingdings" pitchFamily="2" charset="2"/>
              <a:buChar char="Ø"/>
            </a:pPr>
            <a:r>
              <a:rPr lang="es-MX" sz="3200" dirty="0">
                <a:solidFill>
                  <a:schemeClr val="accent5">
                    <a:lumMod val="75000"/>
                  </a:schemeClr>
                </a:solidFill>
                <a:latin typeface="Bradley Hand" pitchFamily="2" charset="77"/>
                <a:ea typeface="Ayuthaya" pitchFamily="2" charset="-34"/>
                <a:cs typeface="Ayuthaya" pitchFamily="2" charset="-34"/>
              </a:rPr>
              <a:t>El registro de los acontecimientos y creencias se remonta al tiempo en que los humanos comenzaron a sentarse alrededor del fuego y a contar historias. </a:t>
            </a:r>
          </a:p>
          <a:p>
            <a:pPr>
              <a:buFont typeface="Wingdings" pitchFamily="2" charset="2"/>
              <a:buChar char="Ø"/>
            </a:pPr>
            <a:r>
              <a:rPr lang="es-MX" sz="3200" dirty="0">
                <a:solidFill>
                  <a:schemeClr val="accent5">
                    <a:lumMod val="75000"/>
                  </a:schemeClr>
                </a:solidFill>
                <a:latin typeface="Bradley Hand" pitchFamily="2" charset="77"/>
                <a:ea typeface="Ayuthaya" pitchFamily="2" charset="-34"/>
                <a:cs typeface="Ayuthaya" pitchFamily="2" charset="-34"/>
              </a:rPr>
              <a:t>Estos relatos se conservaron en forma de leyendas y mitologías de generación en generación.</a:t>
            </a:r>
          </a:p>
          <a:p>
            <a:pPr>
              <a:buFont typeface="Wingdings" pitchFamily="2" charset="2"/>
              <a:buChar char="Ø"/>
            </a:pPr>
            <a:r>
              <a:rPr lang="es-MX" sz="3200" dirty="0">
                <a:solidFill>
                  <a:schemeClr val="accent5">
                    <a:lumMod val="75000"/>
                  </a:schemeClr>
                </a:solidFill>
                <a:latin typeface="Bradley Hand" pitchFamily="2" charset="77"/>
                <a:ea typeface="Ayuthaya" pitchFamily="2" charset="-34"/>
                <a:cs typeface="Ayuthaya" pitchFamily="2" charset="-34"/>
              </a:rPr>
              <a:t>Ofrecían respuestas a los misterios del universo y su creación. </a:t>
            </a:r>
          </a:p>
          <a:p>
            <a:pPr marL="0" indent="0">
              <a:buNone/>
            </a:pPr>
            <a:endParaRPr lang="es-MX" dirty="0"/>
          </a:p>
        </p:txBody>
      </p:sp>
    </p:spTree>
    <p:extLst>
      <p:ext uri="{BB962C8B-B14F-4D97-AF65-F5344CB8AC3E}">
        <p14:creationId xmlns:p14="http://schemas.microsoft.com/office/powerpoint/2010/main" val="182143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06AEA6A-40A5-178C-09C3-AB929F71F239}"/>
              </a:ext>
            </a:extLst>
          </p:cNvPr>
          <p:cNvSpPr>
            <a:spLocks noGrp="1"/>
          </p:cNvSpPr>
          <p:nvPr>
            <p:ph idx="1"/>
          </p:nvPr>
        </p:nvSpPr>
        <p:spPr>
          <a:xfrm>
            <a:off x="582168" y="447928"/>
            <a:ext cx="11195304" cy="5904103"/>
          </a:xfrm>
        </p:spPr>
        <p:txBody>
          <a:bodyPr/>
          <a:lstStyle/>
          <a:p>
            <a:pPr>
              <a:buFont typeface="Wingdings" pitchFamily="2" charset="2"/>
              <a:buChar char="Ø"/>
            </a:pPr>
            <a:r>
              <a:rPr lang="es-MX" sz="3200" dirty="0">
                <a:solidFill>
                  <a:schemeClr val="accent5">
                    <a:lumMod val="75000"/>
                  </a:schemeClr>
                </a:solidFill>
                <a:latin typeface="Bradley Hand" pitchFamily="2" charset="77"/>
              </a:rPr>
              <a:t>Los registros antiguos surgieron al mismo tiempo que las civilizaciones antiguas, pero al principio las funciones eran simples: inventario de artículos y transacciones entre comerciantes.</a:t>
            </a:r>
          </a:p>
          <a:p>
            <a:pPr>
              <a:buFont typeface="Wingdings" pitchFamily="2" charset="2"/>
              <a:buChar char="Ø"/>
            </a:pPr>
            <a:endParaRPr lang="es-MX" sz="3200" dirty="0">
              <a:solidFill>
                <a:schemeClr val="accent5">
                  <a:lumMod val="75000"/>
                </a:schemeClr>
              </a:solidFill>
              <a:latin typeface="Bradley Hand" pitchFamily="2" charset="77"/>
            </a:endParaRPr>
          </a:p>
          <a:p>
            <a:pPr>
              <a:buFont typeface="Wingdings" pitchFamily="2" charset="2"/>
              <a:buChar char="Ø"/>
            </a:pPr>
            <a:r>
              <a:rPr lang="es-MX" sz="3200" dirty="0">
                <a:solidFill>
                  <a:schemeClr val="accent5">
                    <a:lumMod val="75000"/>
                  </a:schemeClr>
                </a:solidFill>
                <a:latin typeface="Bradley Hand" pitchFamily="2" charset="77"/>
              </a:rPr>
              <a:t>Pronto la escritura se convirtió en un medio para conservar las historias de tradición oral que eran parte integral de cada cultura, así como sus ideas, moral y estructura social. </a:t>
            </a:r>
          </a:p>
          <a:p>
            <a:pPr>
              <a:buFont typeface="Wingdings" pitchFamily="2" charset="2"/>
              <a:buChar char="Ø"/>
            </a:pPr>
            <a:endParaRPr lang="es-MX" sz="3200" dirty="0">
              <a:solidFill>
                <a:schemeClr val="accent5">
                  <a:lumMod val="75000"/>
                </a:schemeClr>
              </a:solidFill>
              <a:latin typeface="Bradley Hand" pitchFamily="2" charset="77"/>
            </a:endParaRPr>
          </a:p>
          <a:p>
            <a:pPr>
              <a:buFont typeface="Wingdings" pitchFamily="2" charset="2"/>
              <a:buChar char="Ø"/>
            </a:pPr>
            <a:r>
              <a:rPr lang="es-MX" sz="3200" dirty="0">
                <a:solidFill>
                  <a:schemeClr val="accent5">
                    <a:lumMod val="75000"/>
                  </a:schemeClr>
                </a:solidFill>
                <a:latin typeface="Bradley Hand" pitchFamily="2" charset="77"/>
              </a:rPr>
              <a:t>Eso condujo a los primeros ejemplos de literatura escrita: Mesopotamia, India y Grecia, y los textos más filosóficos de la antigua China. </a:t>
            </a:r>
          </a:p>
          <a:p>
            <a:endParaRPr lang="es-MX" dirty="0"/>
          </a:p>
        </p:txBody>
      </p:sp>
    </p:spTree>
    <p:extLst>
      <p:ext uri="{BB962C8B-B14F-4D97-AF65-F5344CB8AC3E}">
        <p14:creationId xmlns:p14="http://schemas.microsoft.com/office/powerpoint/2010/main" val="3375621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A5F01A-EB6F-0B70-F009-AE1340B15994}"/>
              </a:ext>
            </a:extLst>
          </p:cNvPr>
          <p:cNvSpPr>
            <a:spLocks noGrp="1"/>
          </p:cNvSpPr>
          <p:nvPr>
            <p:ph type="title"/>
          </p:nvPr>
        </p:nvSpPr>
        <p:spPr>
          <a:xfrm>
            <a:off x="601980" y="167382"/>
            <a:ext cx="10988040" cy="1325563"/>
          </a:xfrm>
        </p:spPr>
        <p:txBody>
          <a:bodyPr/>
          <a:lstStyle/>
          <a:p>
            <a:r>
              <a:rPr lang="es-MX" dirty="0">
                <a:solidFill>
                  <a:srgbClr val="C00000"/>
                </a:solidFill>
                <a:latin typeface="Baguet Script" panose="020F0502020204030204" pitchFamily="34" charset="0"/>
                <a:cs typeface="Baguet Script" panose="020F0502020204030204" pitchFamily="34" charset="0"/>
              </a:rPr>
              <a:t>De los primeros poemas a la novela moderna…</a:t>
            </a:r>
          </a:p>
        </p:txBody>
      </p:sp>
      <p:sp>
        <p:nvSpPr>
          <p:cNvPr id="4" name="CuadroTexto 3">
            <a:extLst>
              <a:ext uri="{FF2B5EF4-FFF2-40B4-BE49-F238E27FC236}">
                <a16:creationId xmlns:a16="http://schemas.microsoft.com/office/drawing/2014/main" id="{ADA4E193-A5BE-CA76-EF97-8629A483A30C}"/>
              </a:ext>
            </a:extLst>
          </p:cNvPr>
          <p:cNvSpPr txBox="1"/>
          <p:nvPr/>
        </p:nvSpPr>
        <p:spPr>
          <a:xfrm>
            <a:off x="601980" y="1216025"/>
            <a:ext cx="4091940" cy="3539430"/>
          </a:xfrm>
          <a:prstGeom prst="rect">
            <a:avLst/>
          </a:prstGeom>
          <a:noFill/>
        </p:spPr>
        <p:txBody>
          <a:bodyPr wrap="square" rtlCol="0">
            <a:spAutoFit/>
          </a:bodyPr>
          <a:lstStyle/>
          <a:p>
            <a:pPr algn="ctr"/>
            <a:r>
              <a:rPr lang="es-MX" sz="3200" b="1" dirty="0">
                <a:solidFill>
                  <a:schemeClr val="accent5">
                    <a:lumMod val="75000"/>
                  </a:schemeClr>
                </a:solidFill>
                <a:latin typeface="Arial" panose="020B0604020202020204" pitchFamily="34" charset="0"/>
                <a:cs typeface="Arial" panose="020B0604020202020204" pitchFamily="34" charset="0"/>
              </a:rPr>
              <a:t>2600 a.C. </a:t>
            </a:r>
          </a:p>
          <a:p>
            <a:r>
              <a:rPr lang="es-MX" sz="3200" dirty="0">
                <a:latin typeface="Arial" panose="020B0604020202020204" pitchFamily="34" charset="0"/>
                <a:cs typeface="Arial" panose="020B0604020202020204" pitchFamily="34" charset="0"/>
              </a:rPr>
              <a:t>Primeros textos conocidos en idioma sumerio,se escriben en tablillas en Abu Salabikh, Sur de Mesopotamia. </a:t>
            </a:r>
          </a:p>
        </p:txBody>
      </p:sp>
      <p:sp>
        <p:nvSpPr>
          <p:cNvPr id="5" name="Flecha derecha 4">
            <a:extLst>
              <a:ext uri="{FF2B5EF4-FFF2-40B4-BE49-F238E27FC236}">
                <a16:creationId xmlns:a16="http://schemas.microsoft.com/office/drawing/2014/main" id="{93353E68-C7C9-0143-CA7E-F0AD32210BF1}"/>
              </a:ext>
            </a:extLst>
          </p:cNvPr>
          <p:cNvSpPr/>
          <p:nvPr/>
        </p:nvSpPr>
        <p:spPr>
          <a:xfrm>
            <a:off x="5151120" y="2209508"/>
            <a:ext cx="1011936" cy="658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895F2F6E-9EDB-87BD-5932-BA775AC74A57}"/>
              </a:ext>
            </a:extLst>
          </p:cNvPr>
          <p:cNvSpPr txBox="1"/>
          <p:nvPr/>
        </p:nvSpPr>
        <p:spPr>
          <a:xfrm>
            <a:off x="6620256" y="1413536"/>
            <a:ext cx="4364736" cy="2554545"/>
          </a:xfrm>
          <a:prstGeom prst="rect">
            <a:avLst/>
          </a:prstGeom>
          <a:noFill/>
        </p:spPr>
        <p:txBody>
          <a:bodyPr wrap="square" rtlCol="0">
            <a:spAutoFit/>
          </a:bodyPr>
          <a:lstStyle/>
          <a:p>
            <a:pPr algn="ctr"/>
            <a:r>
              <a:rPr lang="es-MX" sz="3200" b="1" dirty="0">
                <a:solidFill>
                  <a:schemeClr val="accent5">
                    <a:lumMod val="75000"/>
                  </a:schemeClr>
                </a:solidFill>
                <a:latin typeface="Arial" panose="020B0604020202020204" pitchFamily="34" charset="0"/>
                <a:cs typeface="Arial" panose="020B0604020202020204" pitchFamily="34" charset="0"/>
              </a:rPr>
              <a:t>2100 a.C. </a:t>
            </a:r>
          </a:p>
          <a:p>
            <a:r>
              <a:rPr lang="es-MX" sz="3200" dirty="0">
                <a:latin typeface="Arial" panose="020B0604020202020204" pitchFamily="34" charset="0"/>
                <a:cs typeface="Arial" panose="020B0604020202020204" pitchFamily="34" charset="0"/>
              </a:rPr>
              <a:t>Poema Gilgamesh </a:t>
            </a:r>
          </a:p>
          <a:p>
            <a:r>
              <a:rPr lang="es-MX" sz="3200" dirty="0">
                <a:latin typeface="Arial" panose="020B0604020202020204" pitchFamily="34" charset="0"/>
                <a:cs typeface="Arial" panose="020B0604020202020204" pitchFamily="34" charset="0"/>
              </a:rPr>
              <a:t>(primeros ejemplos de literatura escrita en el mundo)</a:t>
            </a:r>
          </a:p>
        </p:txBody>
      </p:sp>
      <p:pic>
        <p:nvPicPr>
          <p:cNvPr id="8" name="Imagen 7">
            <a:extLst>
              <a:ext uri="{FF2B5EF4-FFF2-40B4-BE49-F238E27FC236}">
                <a16:creationId xmlns:a16="http://schemas.microsoft.com/office/drawing/2014/main" id="{417CAEC5-5520-DEBF-4F59-E371C8B29948}"/>
              </a:ext>
            </a:extLst>
          </p:cNvPr>
          <p:cNvPicPr>
            <a:picLocks noChangeAspect="1"/>
          </p:cNvPicPr>
          <p:nvPr/>
        </p:nvPicPr>
        <p:blipFill rotWithShape="1">
          <a:blip r:embed="rId2"/>
          <a:srcRect l="60235" t="29098" b="34745"/>
          <a:stretch/>
        </p:blipFill>
        <p:spPr>
          <a:xfrm>
            <a:off x="2647950" y="4925906"/>
            <a:ext cx="3090672" cy="1756384"/>
          </a:xfrm>
          <a:prstGeom prst="rect">
            <a:avLst/>
          </a:prstGeom>
        </p:spPr>
      </p:pic>
      <p:pic>
        <p:nvPicPr>
          <p:cNvPr id="11" name="Imagen 10">
            <a:extLst>
              <a:ext uri="{FF2B5EF4-FFF2-40B4-BE49-F238E27FC236}">
                <a16:creationId xmlns:a16="http://schemas.microsoft.com/office/drawing/2014/main" id="{110A3F5F-F90D-795C-B587-392C785C1D98}"/>
              </a:ext>
            </a:extLst>
          </p:cNvPr>
          <p:cNvPicPr>
            <a:picLocks noChangeAspect="1"/>
          </p:cNvPicPr>
          <p:nvPr/>
        </p:nvPicPr>
        <p:blipFill rotWithShape="1">
          <a:blip r:embed="rId2"/>
          <a:srcRect l="4864" t="47413" r="80078" b="33239"/>
          <a:stretch/>
        </p:blipFill>
        <p:spPr>
          <a:xfrm>
            <a:off x="256032" y="4814649"/>
            <a:ext cx="2359152" cy="1894422"/>
          </a:xfrm>
          <a:prstGeom prst="rect">
            <a:avLst/>
          </a:prstGeom>
        </p:spPr>
      </p:pic>
      <p:pic>
        <p:nvPicPr>
          <p:cNvPr id="13" name="Imagen 12">
            <a:extLst>
              <a:ext uri="{FF2B5EF4-FFF2-40B4-BE49-F238E27FC236}">
                <a16:creationId xmlns:a16="http://schemas.microsoft.com/office/drawing/2014/main" id="{BA98AEFE-CBB2-8395-D4F0-25178270B4D2}"/>
              </a:ext>
            </a:extLst>
          </p:cNvPr>
          <p:cNvPicPr>
            <a:picLocks noChangeAspect="1"/>
          </p:cNvPicPr>
          <p:nvPr/>
        </p:nvPicPr>
        <p:blipFill rotWithShape="1">
          <a:blip r:embed="rId3"/>
          <a:srcRect l="23686" t="25033" r="23666" b="29411"/>
          <a:stretch/>
        </p:blipFill>
        <p:spPr>
          <a:xfrm>
            <a:off x="6756654" y="4107747"/>
            <a:ext cx="4091940" cy="2212976"/>
          </a:xfrm>
          <a:prstGeom prst="rect">
            <a:avLst/>
          </a:prstGeom>
        </p:spPr>
      </p:pic>
    </p:spTree>
    <p:extLst>
      <p:ext uri="{BB962C8B-B14F-4D97-AF65-F5344CB8AC3E}">
        <p14:creationId xmlns:p14="http://schemas.microsoft.com/office/powerpoint/2010/main" val="906183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4B30603-E3FD-3BF2-28B3-2E6BDA39CABE}"/>
              </a:ext>
            </a:extLst>
          </p:cNvPr>
          <p:cNvSpPr txBox="1"/>
          <p:nvPr/>
        </p:nvSpPr>
        <p:spPr>
          <a:xfrm>
            <a:off x="451104" y="1478946"/>
            <a:ext cx="3681984" cy="3046988"/>
          </a:xfrm>
          <a:prstGeom prst="rect">
            <a:avLst/>
          </a:prstGeom>
          <a:noFill/>
        </p:spPr>
        <p:txBody>
          <a:bodyPr wrap="square" rtlCol="0">
            <a:spAutoFit/>
          </a:bodyPr>
          <a:lstStyle/>
          <a:p>
            <a:r>
              <a:rPr lang="es-MX" sz="3200" dirty="0">
                <a:solidFill>
                  <a:schemeClr val="accent5">
                    <a:lumMod val="75000"/>
                  </a:schemeClr>
                </a:solidFill>
                <a:latin typeface="Arial" panose="020B0604020202020204" pitchFamily="34" charset="0"/>
                <a:cs typeface="Arial" panose="020B0604020202020204" pitchFamily="34" charset="0"/>
              </a:rPr>
              <a:t>Siglo IX al IV a. C. </a:t>
            </a:r>
          </a:p>
          <a:p>
            <a:r>
              <a:rPr lang="es-MX" sz="3200" dirty="0">
                <a:latin typeface="Arial" panose="020B0604020202020204" pitchFamily="34" charset="0"/>
                <a:cs typeface="Arial" panose="020B0604020202020204" pitchFamily="34" charset="0"/>
              </a:rPr>
              <a:t>India, se compone el Mahabharata y el Ramayana, poemas épicos en Sáncrito. </a:t>
            </a:r>
          </a:p>
        </p:txBody>
      </p:sp>
      <p:sp>
        <p:nvSpPr>
          <p:cNvPr id="5" name="Flecha derecha 4">
            <a:extLst>
              <a:ext uri="{FF2B5EF4-FFF2-40B4-BE49-F238E27FC236}">
                <a16:creationId xmlns:a16="http://schemas.microsoft.com/office/drawing/2014/main" id="{2CACC8F2-962A-38DC-3D87-C48A6B3D6638}"/>
              </a:ext>
            </a:extLst>
          </p:cNvPr>
          <p:cNvSpPr/>
          <p:nvPr/>
        </p:nvSpPr>
        <p:spPr>
          <a:xfrm>
            <a:off x="4858512" y="2411128"/>
            <a:ext cx="1560576" cy="499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672917C5-F216-3F2E-2360-BD7FBD73D2C2}"/>
              </a:ext>
            </a:extLst>
          </p:cNvPr>
          <p:cNvSpPr txBox="1"/>
          <p:nvPr/>
        </p:nvSpPr>
        <p:spPr>
          <a:xfrm>
            <a:off x="7144512" y="1633727"/>
            <a:ext cx="4328160" cy="2554545"/>
          </a:xfrm>
          <a:prstGeom prst="rect">
            <a:avLst/>
          </a:prstGeom>
          <a:noFill/>
        </p:spPr>
        <p:txBody>
          <a:bodyPr wrap="square" rtlCol="0">
            <a:spAutoFit/>
          </a:bodyPr>
          <a:lstStyle/>
          <a:p>
            <a:r>
              <a:rPr lang="es-MX" sz="3200" dirty="0">
                <a:solidFill>
                  <a:schemeClr val="accent5">
                    <a:lumMod val="75000"/>
                  </a:schemeClr>
                </a:solidFill>
                <a:latin typeface="Arial" panose="020B0604020202020204" pitchFamily="34" charset="0"/>
                <a:cs typeface="Arial" panose="020B0604020202020204" pitchFamily="34" charset="0"/>
              </a:rPr>
              <a:t>Clásica. Siglo VIII a.C. </a:t>
            </a:r>
          </a:p>
          <a:p>
            <a:r>
              <a:rPr lang="es-MX" sz="3200" dirty="0">
                <a:latin typeface="Arial" panose="020B0604020202020204" pitchFamily="34" charset="0"/>
                <a:cs typeface="Arial" panose="020B0604020202020204" pitchFamily="34" charset="0"/>
              </a:rPr>
              <a:t>Se componen la Ilíada y la Odisea, poemas épicos atribuida a Homero. </a:t>
            </a:r>
          </a:p>
        </p:txBody>
      </p:sp>
    </p:spTree>
    <p:extLst>
      <p:ext uri="{BB962C8B-B14F-4D97-AF65-F5344CB8AC3E}">
        <p14:creationId xmlns:p14="http://schemas.microsoft.com/office/powerpoint/2010/main" val="353851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1B1F91A-7F7C-4465-D74E-60F9A17AAE19}"/>
              </a:ext>
            </a:extLst>
          </p:cNvPr>
          <p:cNvSpPr txBox="1"/>
          <p:nvPr/>
        </p:nvSpPr>
        <p:spPr>
          <a:xfrm>
            <a:off x="597408" y="719328"/>
            <a:ext cx="3230880" cy="5016758"/>
          </a:xfrm>
          <a:prstGeom prst="rect">
            <a:avLst/>
          </a:prstGeom>
          <a:noFill/>
        </p:spPr>
        <p:txBody>
          <a:bodyPr wrap="square" rtlCol="0">
            <a:spAutoFit/>
          </a:bodyPr>
          <a:lstStyle/>
          <a:p>
            <a:pPr algn="ctr"/>
            <a:r>
              <a:rPr lang="es-MX" sz="3200" dirty="0">
                <a:solidFill>
                  <a:schemeClr val="accent5">
                    <a:lumMod val="75000"/>
                  </a:schemeClr>
                </a:solidFill>
                <a:latin typeface="Arial" panose="020B0604020202020204" pitchFamily="34" charset="0"/>
                <a:cs typeface="Arial" panose="020B0604020202020204" pitchFamily="34" charset="0"/>
              </a:rPr>
              <a:t>Siglo V a.C. </a:t>
            </a:r>
          </a:p>
          <a:p>
            <a:r>
              <a:rPr lang="es-MX" sz="3200" dirty="0">
                <a:latin typeface="Arial" panose="020B0604020202020204" pitchFamily="34" charset="0"/>
                <a:cs typeface="Arial" panose="020B0604020202020204" pitchFamily="34" charset="0"/>
              </a:rPr>
              <a:t>Los autores de tragedias Esquilo, Eurípides y Sófocles compiten por el título de mayor dramaturgo de Atenas. </a:t>
            </a:r>
          </a:p>
        </p:txBody>
      </p:sp>
      <p:sp>
        <p:nvSpPr>
          <p:cNvPr id="5" name="Flecha derecha 4">
            <a:extLst>
              <a:ext uri="{FF2B5EF4-FFF2-40B4-BE49-F238E27FC236}">
                <a16:creationId xmlns:a16="http://schemas.microsoft.com/office/drawing/2014/main" id="{52FC8279-9926-D633-DCC0-F5548BB9C6A2}"/>
              </a:ext>
            </a:extLst>
          </p:cNvPr>
          <p:cNvSpPr/>
          <p:nvPr/>
        </p:nvSpPr>
        <p:spPr>
          <a:xfrm>
            <a:off x="4389120" y="2504950"/>
            <a:ext cx="1706880"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44A82F9E-667C-F887-DEFA-80229B39CAB1}"/>
              </a:ext>
            </a:extLst>
          </p:cNvPr>
          <p:cNvSpPr txBox="1"/>
          <p:nvPr/>
        </p:nvSpPr>
        <p:spPr>
          <a:xfrm>
            <a:off x="6534912" y="1255776"/>
            <a:ext cx="5279136" cy="3046988"/>
          </a:xfrm>
          <a:prstGeom prst="rect">
            <a:avLst/>
          </a:prstGeom>
          <a:noFill/>
        </p:spPr>
        <p:txBody>
          <a:bodyPr wrap="square" rtlCol="0">
            <a:spAutoFit/>
          </a:bodyPr>
          <a:lstStyle/>
          <a:p>
            <a:pPr algn="ctr"/>
            <a:r>
              <a:rPr lang="es-MX" sz="3200" dirty="0">
                <a:solidFill>
                  <a:schemeClr val="accent5">
                    <a:lumMod val="75000"/>
                  </a:schemeClr>
                </a:solidFill>
              </a:rPr>
              <a:t>Edad Media. Siglos III- XV d. C. </a:t>
            </a:r>
          </a:p>
          <a:p>
            <a:r>
              <a:rPr lang="es-MX" sz="3200" dirty="0"/>
              <a:t>Organización basada en feudos y las clases sociales bien definidas: nobleza, clero, campesinos, religiosidad, Dios centro del Universo. </a:t>
            </a:r>
          </a:p>
        </p:txBody>
      </p:sp>
    </p:spTree>
    <p:extLst>
      <p:ext uri="{BB962C8B-B14F-4D97-AF65-F5344CB8AC3E}">
        <p14:creationId xmlns:p14="http://schemas.microsoft.com/office/powerpoint/2010/main" val="2904877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50071"/>
            <a:ext cx="10515600" cy="1325563"/>
          </a:xfrm>
        </p:spPr>
        <p:txBody>
          <a:bodyPr/>
          <a:lstStyle/>
          <a:p>
            <a:pPr algn="ctr"/>
            <a:r>
              <a:rPr lang="es-ES_tradnl" dirty="0">
                <a:solidFill>
                  <a:srgbClr val="7030A0"/>
                </a:solidFill>
                <a:latin typeface="Marker Felt Thin" charset="0"/>
                <a:ea typeface="Marker Felt Thin" charset="0"/>
                <a:cs typeface="Marker Felt Thin" charset="0"/>
              </a:rPr>
              <a:t>Concepto de Literatura</a:t>
            </a: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37517" t="27028" r="33021" b="18449"/>
          <a:stretch/>
        </p:blipFill>
        <p:spPr>
          <a:xfrm>
            <a:off x="340952" y="1040675"/>
            <a:ext cx="2689269" cy="3110480"/>
          </a:xfrm>
        </p:spPr>
      </p:pic>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71826" t="25749" r="10975" b="18624"/>
          <a:stretch/>
        </p:blipFill>
        <p:spPr>
          <a:xfrm>
            <a:off x="3527469" y="1329443"/>
            <a:ext cx="1729946" cy="3496963"/>
          </a:xfrm>
          <a:prstGeom prst="rect">
            <a:avLst/>
          </a:prstGeom>
        </p:spPr>
      </p:pic>
      <p:sp>
        <p:nvSpPr>
          <p:cNvPr id="9" name="Flecha arriba 8"/>
          <p:cNvSpPr/>
          <p:nvPr/>
        </p:nvSpPr>
        <p:spPr>
          <a:xfrm>
            <a:off x="1277813" y="3885124"/>
            <a:ext cx="407773" cy="6178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p:cNvSpPr txBox="1"/>
          <p:nvPr/>
        </p:nvSpPr>
        <p:spPr>
          <a:xfrm>
            <a:off x="165704" y="4431786"/>
            <a:ext cx="2631989" cy="1077218"/>
          </a:xfrm>
          <a:prstGeom prst="rect">
            <a:avLst/>
          </a:prstGeom>
          <a:noFill/>
        </p:spPr>
        <p:txBody>
          <a:bodyPr wrap="square" rtlCol="0">
            <a:spAutoFit/>
          </a:bodyPr>
          <a:lstStyle/>
          <a:p>
            <a:pPr algn="ctr"/>
            <a:r>
              <a:rPr lang="es-ES_tradnl" sz="1600" dirty="0">
                <a:solidFill>
                  <a:srgbClr val="002060"/>
                </a:solidFill>
                <a:latin typeface="Marker Felt Thin" charset="0"/>
                <a:ea typeface="Marker Felt Thin" charset="0"/>
                <a:cs typeface="Marker Felt Thin" charset="0"/>
              </a:rPr>
              <a:t>La </a:t>
            </a:r>
            <a:r>
              <a:rPr lang="es-ES_tradnl" sz="1600" dirty="0" err="1">
                <a:solidFill>
                  <a:srgbClr val="002060"/>
                </a:solidFill>
                <a:latin typeface="Marker Felt Thin" charset="0"/>
                <a:ea typeface="Marker Felt Thin" charset="0"/>
                <a:cs typeface="Marker Felt Thin" charset="0"/>
              </a:rPr>
              <a:t>est</a:t>
            </a:r>
            <a:r>
              <a:rPr lang="es-ES" sz="1600" dirty="0">
                <a:solidFill>
                  <a:srgbClr val="002060"/>
                </a:solidFill>
                <a:latin typeface="Marker Felt Thin" charset="0"/>
                <a:ea typeface="Marker Felt Thin" charset="0"/>
                <a:cs typeface="Marker Felt Thin" charset="0"/>
              </a:rPr>
              <a:t>ética se asocia con la belleza en todas sus formas, sensación a través de </a:t>
            </a:r>
            <a:r>
              <a:rPr lang="es-ES" sz="1600" dirty="0">
                <a:solidFill>
                  <a:srgbClr val="FF0000"/>
                </a:solidFill>
                <a:latin typeface="Marker Felt Thin" charset="0"/>
                <a:ea typeface="Marker Felt Thin" charset="0"/>
                <a:cs typeface="Marker Felt Thin" charset="0"/>
              </a:rPr>
              <a:t>experiencia</a:t>
            </a:r>
            <a:r>
              <a:rPr lang="es-ES" sz="1600" dirty="0">
                <a:solidFill>
                  <a:srgbClr val="002060"/>
                </a:solidFill>
                <a:latin typeface="Marker Felt Thin" charset="0"/>
                <a:ea typeface="Marker Felt Thin" charset="0"/>
                <a:cs typeface="Marker Felt Thin" charset="0"/>
              </a:rPr>
              <a:t> sensible.</a:t>
            </a:r>
            <a:endParaRPr lang="es-ES_tradnl" sz="1600" dirty="0">
              <a:solidFill>
                <a:srgbClr val="002060"/>
              </a:solidFill>
              <a:latin typeface="Marker Felt Thin" charset="0"/>
              <a:ea typeface="Marker Felt Thin" charset="0"/>
              <a:cs typeface="Marker Felt Thin" charset="0"/>
            </a:endParaRPr>
          </a:p>
        </p:txBody>
      </p:sp>
      <p:sp>
        <p:nvSpPr>
          <p:cNvPr id="12" name="CuadroTexto 11"/>
          <p:cNvSpPr txBox="1"/>
          <p:nvPr/>
        </p:nvSpPr>
        <p:spPr>
          <a:xfrm>
            <a:off x="3794985" y="5578251"/>
            <a:ext cx="1645338" cy="369332"/>
          </a:xfrm>
          <a:prstGeom prst="rect">
            <a:avLst/>
          </a:prstGeom>
          <a:noFill/>
          <a:ln w="38100">
            <a:solidFill>
              <a:srgbClr val="002060"/>
            </a:solidFill>
          </a:ln>
        </p:spPr>
        <p:txBody>
          <a:bodyPr wrap="square" rtlCol="0">
            <a:spAutoFit/>
          </a:bodyPr>
          <a:lstStyle/>
          <a:p>
            <a:pPr algn="ctr"/>
            <a:r>
              <a:rPr lang="es-ES_tradnl" dirty="0">
                <a:solidFill>
                  <a:srgbClr val="FF0000"/>
                </a:solidFill>
                <a:latin typeface="Marker Felt Thin" charset="0"/>
                <a:ea typeface="Marker Felt Thin" charset="0"/>
                <a:cs typeface="Marker Felt Thin" charset="0"/>
              </a:rPr>
              <a:t>Crea belleza</a:t>
            </a:r>
          </a:p>
        </p:txBody>
      </p:sp>
      <p:sp>
        <p:nvSpPr>
          <p:cNvPr id="14" name="CuadroTexto 13"/>
          <p:cNvSpPr txBox="1"/>
          <p:nvPr/>
        </p:nvSpPr>
        <p:spPr>
          <a:xfrm>
            <a:off x="6706744" y="5518838"/>
            <a:ext cx="1796874" cy="646331"/>
          </a:xfrm>
          <a:prstGeom prst="rect">
            <a:avLst/>
          </a:prstGeom>
          <a:noFill/>
          <a:ln w="38100">
            <a:solidFill>
              <a:srgbClr val="002060"/>
            </a:solidFill>
          </a:ln>
        </p:spPr>
        <p:txBody>
          <a:bodyPr wrap="square" rtlCol="0">
            <a:spAutoFit/>
          </a:bodyPr>
          <a:lstStyle/>
          <a:p>
            <a:pPr algn="ctr"/>
            <a:r>
              <a:rPr lang="es-ES_tradnl" dirty="0">
                <a:solidFill>
                  <a:srgbClr val="FF0000"/>
                </a:solidFill>
                <a:latin typeface="Marker Felt Thin" charset="0"/>
                <a:ea typeface="Marker Felt Thin" charset="0"/>
                <a:cs typeface="Marker Felt Thin" charset="0"/>
              </a:rPr>
              <a:t>A </a:t>
            </a:r>
            <a:r>
              <a:rPr lang="es-ES_tradnl" dirty="0" err="1">
                <a:solidFill>
                  <a:srgbClr val="FF0000"/>
                </a:solidFill>
                <a:latin typeface="Marker Felt Thin" charset="0"/>
                <a:ea typeface="Marker Felt Thin" charset="0"/>
                <a:cs typeface="Marker Felt Thin" charset="0"/>
              </a:rPr>
              <a:t>trav</a:t>
            </a:r>
            <a:r>
              <a:rPr lang="es-ES" dirty="0" err="1">
                <a:solidFill>
                  <a:srgbClr val="FF0000"/>
                </a:solidFill>
                <a:latin typeface="Marker Felt Thin" charset="0"/>
                <a:ea typeface="Marker Felt Thin" charset="0"/>
                <a:cs typeface="Marker Felt Thin" charset="0"/>
              </a:rPr>
              <a:t>és</a:t>
            </a:r>
            <a:r>
              <a:rPr lang="es-ES" dirty="0">
                <a:solidFill>
                  <a:srgbClr val="FF0000"/>
                </a:solidFill>
                <a:latin typeface="Marker Felt Thin" charset="0"/>
                <a:ea typeface="Marker Felt Thin" charset="0"/>
                <a:cs typeface="Marker Felt Thin" charset="0"/>
              </a:rPr>
              <a:t> de las palabras</a:t>
            </a:r>
            <a:endParaRPr lang="es-ES_tradnl" dirty="0">
              <a:solidFill>
                <a:srgbClr val="FF0000"/>
              </a:solidFill>
              <a:latin typeface="Marker Felt Thin" charset="0"/>
              <a:ea typeface="Marker Felt Thin" charset="0"/>
              <a:cs typeface="Marker Felt Thin" charset="0"/>
            </a:endParaRPr>
          </a:p>
        </p:txBody>
      </p:sp>
      <p:sp>
        <p:nvSpPr>
          <p:cNvPr id="15" name="Flecha abajo 14"/>
          <p:cNvSpPr/>
          <p:nvPr/>
        </p:nvSpPr>
        <p:spPr>
          <a:xfrm>
            <a:off x="4265571" y="4826406"/>
            <a:ext cx="253742" cy="433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Flecha derecha 15"/>
          <p:cNvSpPr/>
          <p:nvPr/>
        </p:nvSpPr>
        <p:spPr>
          <a:xfrm>
            <a:off x="5737654" y="5605446"/>
            <a:ext cx="716691" cy="397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CuadroTexto 16"/>
          <p:cNvSpPr txBox="1"/>
          <p:nvPr/>
        </p:nvSpPr>
        <p:spPr>
          <a:xfrm>
            <a:off x="6019800" y="1533197"/>
            <a:ext cx="5890054" cy="3293209"/>
          </a:xfrm>
          <a:prstGeom prst="rect">
            <a:avLst/>
          </a:prstGeom>
          <a:noFill/>
        </p:spPr>
        <p:txBody>
          <a:bodyPr wrap="square" rtlCol="0">
            <a:spAutoFit/>
          </a:bodyPr>
          <a:lstStyle/>
          <a:p>
            <a:r>
              <a:rPr lang="es-ES_tradnl" sz="2000" dirty="0" err="1">
                <a:latin typeface="Marker Felt Thin" charset="0"/>
                <a:ea typeface="Marker Felt Thin" charset="0"/>
                <a:cs typeface="Marker Felt Thin" charset="0"/>
              </a:rPr>
              <a:t>Caracter</a:t>
            </a:r>
            <a:r>
              <a:rPr lang="es-ES" sz="2000" dirty="0" err="1">
                <a:latin typeface="Marker Felt Thin" charset="0"/>
                <a:ea typeface="Marker Felt Thin" charset="0"/>
                <a:cs typeface="Marker Felt Thin" charset="0"/>
              </a:rPr>
              <a:t>ísticas</a:t>
            </a:r>
            <a:r>
              <a:rPr lang="es-ES" sz="2000" dirty="0">
                <a:latin typeface="Marker Felt Thin" charset="0"/>
                <a:ea typeface="Marker Felt Thin" charset="0"/>
                <a:cs typeface="Marker Felt Thin" charset="0"/>
              </a:rPr>
              <a:t> de los textos literarios:</a:t>
            </a:r>
          </a:p>
          <a:p>
            <a:pPr marL="285750" indent="-285750">
              <a:buFont typeface="Wingdings" charset="2"/>
              <a:buChar char="ü"/>
            </a:pPr>
            <a:r>
              <a:rPr lang="es-ES" sz="2000" dirty="0">
                <a:latin typeface="Marker Felt Thin" charset="0"/>
                <a:ea typeface="Marker Felt Thin" charset="0"/>
                <a:cs typeface="Marker Felt Thin" charset="0"/>
              </a:rPr>
              <a:t>Situaciones parecidas a la vida real</a:t>
            </a:r>
          </a:p>
          <a:p>
            <a:pPr marL="285750" indent="-285750">
              <a:buFont typeface="Wingdings" charset="2"/>
              <a:buChar char="ü"/>
            </a:pPr>
            <a:r>
              <a:rPr lang="es-ES" sz="2000" dirty="0">
                <a:latin typeface="Marker Felt Thin" charset="0"/>
                <a:ea typeface="Marker Felt Thin" charset="0"/>
                <a:cs typeface="Marker Felt Thin" charset="0"/>
              </a:rPr>
              <a:t>Sintonía con las ideas</a:t>
            </a:r>
          </a:p>
          <a:p>
            <a:pPr marL="285750" indent="-285750">
              <a:buFont typeface="Wingdings" charset="2"/>
              <a:buChar char="ü"/>
            </a:pPr>
            <a:r>
              <a:rPr lang="es-ES" sz="2000" dirty="0">
                <a:latin typeface="Marker Felt Thin" charset="0"/>
                <a:ea typeface="Marker Felt Thin" charset="0"/>
                <a:cs typeface="Marker Felt Thin" charset="0"/>
              </a:rPr>
              <a:t>Sentimientos que expresan. </a:t>
            </a:r>
          </a:p>
          <a:p>
            <a:pPr marL="285750" indent="-285750">
              <a:buFont typeface="Wingdings" charset="2"/>
              <a:buChar char="ü"/>
            </a:pPr>
            <a:r>
              <a:rPr lang="es-ES" sz="2000" dirty="0">
                <a:latin typeface="Marker Felt Thin" charset="0"/>
                <a:ea typeface="Marker Felt Thin" charset="0"/>
                <a:cs typeface="Marker Felt Thin" charset="0"/>
              </a:rPr>
              <a:t>Literatura= función poética</a:t>
            </a:r>
          </a:p>
          <a:p>
            <a:pPr marL="285750" indent="-285750">
              <a:buFont typeface="Wingdings" charset="2"/>
              <a:buChar char="ü"/>
            </a:pPr>
            <a:endParaRPr lang="es-ES" dirty="0">
              <a:latin typeface="Marker Felt Thin" charset="0"/>
              <a:ea typeface="Marker Felt Thin" charset="0"/>
              <a:cs typeface="Marker Felt Thin" charset="0"/>
            </a:endParaRPr>
          </a:p>
          <a:p>
            <a:endParaRPr lang="es-ES" dirty="0">
              <a:latin typeface="Marker Felt Thin" charset="0"/>
              <a:ea typeface="Marker Felt Thin" charset="0"/>
              <a:cs typeface="Marker Felt Thin" charset="0"/>
            </a:endParaRPr>
          </a:p>
          <a:p>
            <a:endParaRPr lang="es-ES" dirty="0">
              <a:latin typeface="Marker Felt Thin" charset="0"/>
              <a:ea typeface="Marker Felt Thin" charset="0"/>
              <a:cs typeface="Marker Felt Thin" charset="0"/>
            </a:endParaRPr>
          </a:p>
          <a:p>
            <a:r>
              <a:rPr lang="es-ES" dirty="0">
                <a:solidFill>
                  <a:srgbClr val="FF0000"/>
                </a:solidFill>
                <a:latin typeface="Marker Felt Thin" charset="0"/>
                <a:ea typeface="Marker Felt Thin" charset="0"/>
                <a:cs typeface="Marker Felt Thin" charset="0"/>
              </a:rPr>
              <a:t>AUTOR                     TEXTO LITERARIO               LECTOR</a:t>
            </a:r>
          </a:p>
          <a:p>
            <a:r>
              <a:rPr lang="es-ES" dirty="0">
                <a:solidFill>
                  <a:srgbClr val="FF0000"/>
                </a:solidFill>
                <a:latin typeface="Marker Felt Thin" charset="0"/>
                <a:ea typeface="Marker Felt Thin" charset="0"/>
                <a:cs typeface="Marker Felt Thin" charset="0"/>
              </a:rPr>
              <a:t>(Emisor)                          (Mensaje)                     (Receptor)</a:t>
            </a:r>
          </a:p>
          <a:p>
            <a:endParaRPr lang="es-ES_tradnl" dirty="0"/>
          </a:p>
        </p:txBody>
      </p:sp>
      <p:sp>
        <p:nvSpPr>
          <p:cNvPr id="18" name="Flecha derecha 17"/>
          <p:cNvSpPr/>
          <p:nvPr/>
        </p:nvSpPr>
        <p:spPr>
          <a:xfrm>
            <a:off x="7099298" y="4036961"/>
            <a:ext cx="672624" cy="314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Flecha derecha 18"/>
          <p:cNvSpPr/>
          <p:nvPr/>
        </p:nvSpPr>
        <p:spPr>
          <a:xfrm>
            <a:off x="9697393" y="4039927"/>
            <a:ext cx="617837" cy="311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0" name="Imagen 19"/>
          <p:cNvPicPr>
            <a:picLocks noChangeAspect="1"/>
          </p:cNvPicPr>
          <p:nvPr/>
        </p:nvPicPr>
        <p:blipFill rotWithShape="1">
          <a:blip r:embed="rId3">
            <a:extLst>
              <a:ext uri="{28A0092B-C50C-407E-A947-70E740481C1C}">
                <a14:useLocalDpi xmlns:a14="http://schemas.microsoft.com/office/drawing/2010/main" val="0"/>
              </a:ext>
            </a:extLst>
          </a:blip>
          <a:srcRect l="18018" t="42259" r="66871" b="19608"/>
          <a:stretch/>
        </p:blipFill>
        <p:spPr>
          <a:xfrm>
            <a:off x="241548" y="5562727"/>
            <a:ext cx="763922" cy="1204885"/>
          </a:xfrm>
          <a:prstGeom prst="rect">
            <a:avLst/>
          </a:prstGeom>
        </p:spPr>
      </p:pic>
      <p:pic>
        <p:nvPicPr>
          <p:cNvPr id="21" name="Imagen 20"/>
          <p:cNvPicPr>
            <a:picLocks noChangeAspect="1"/>
          </p:cNvPicPr>
          <p:nvPr/>
        </p:nvPicPr>
        <p:blipFill rotWithShape="1">
          <a:blip r:embed="rId3">
            <a:extLst>
              <a:ext uri="{28A0092B-C50C-407E-A947-70E740481C1C}">
                <a14:useLocalDpi xmlns:a14="http://schemas.microsoft.com/office/drawing/2010/main" val="0"/>
              </a:ext>
            </a:extLst>
          </a:blip>
          <a:srcRect l="42097" t="42465" r="39230" b="18591"/>
          <a:stretch/>
        </p:blipFill>
        <p:spPr>
          <a:xfrm>
            <a:off x="1185124" y="5588421"/>
            <a:ext cx="958542" cy="1185565"/>
          </a:xfrm>
          <a:prstGeom prst="rect">
            <a:avLst/>
          </a:prstGeom>
        </p:spPr>
      </p:pic>
      <p:pic>
        <p:nvPicPr>
          <p:cNvPr id="22" name="Imagen 21"/>
          <p:cNvPicPr>
            <a:picLocks noChangeAspect="1"/>
          </p:cNvPicPr>
          <p:nvPr/>
        </p:nvPicPr>
        <p:blipFill rotWithShape="1">
          <a:blip r:embed="rId3">
            <a:extLst>
              <a:ext uri="{28A0092B-C50C-407E-A947-70E740481C1C}">
                <a14:useLocalDpi xmlns:a14="http://schemas.microsoft.com/office/drawing/2010/main" val="0"/>
              </a:ext>
            </a:extLst>
          </a:blip>
          <a:srcRect l="68878" t="41671" r="10975" b="22751"/>
          <a:stretch/>
        </p:blipFill>
        <p:spPr>
          <a:xfrm>
            <a:off x="2207293" y="5509004"/>
            <a:ext cx="1099751" cy="1213750"/>
          </a:xfrm>
          <a:prstGeom prst="rect">
            <a:avLst/>
          </a:prstGeom>
        </p:spPr>
      </p:pic>
    </p:spTree>
    <p:extLst>
      <p:ext uri="{BB962C8B-B14F-4D97-AF65-F5344CB8AC3E}">
        <p14:creationId xmlns:p14="http://schemas.microsoft.com/office/powerpoint/2010/main" val="8526014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8A41B03DA5BE47AC18ED8242A556DB" ma:contentTypeVersion="3" ma:contentTypeDescription="Create a new document." ma:contentTypeScope="" ma:versionID="a1cee98922c1ae1a328339be1628b0ea">
  <xsd:schema xmlns:xsd="http://www.w3.org/2001/XMLSchema" xmlns:xs="http://www.w3.org/2001/XMLSchema" xmlns:p="http://schemas.microsoft.com/office/2006/metadata/properties" xmlns:ns2="c5777d71-741d-4fcb-ab69-3e28fdf42fab" targetNamespace="http://schemas.microsoft.com/office/2006/metadata/properties" ma:root="true" ma:fieldsID="becacaea3dd0b663109fcfa7f338544a" ns2:_="">
    <xsd:import namespace="c5777d71-741d-4fcb-ab69-3e28fdf42fab"/>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777d71-741d-4fcb-ab69-3e28fdf42f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2B4AD1-A4D2-4791-907B-6519251D0F0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83A5A2C-B677-49E5-BB4A-EDD3A232BC38}">
  <ds:schemaRefs>
    <ds:schemaRef ds:uri="http://schemas.microsoft.com/sharepoint/v3/contenttype/forms"/>
  </ds:schemaRefs>
</ds:datastoreItem>
</file>

<file path=customXml/itemProps3.xml><?xml version="1.0" encoding="utf-8"?>
<ds:datastoreItem xmlns:ds="http://schemas.openxmlformats.org/officeDocument/2006/customXml" ds:itemID="{1B13501E-B79C-48FE-8CB3-93ADC180889A}"/>
</file>

<file path=docProps/app.xml><?xml version="1.0" encoding="utf-8"?>
<Properties xmlns="http://schemas.openxmlformats.org/officeDocument/2006/extended-properties" xmlns:vt="http://schemas.openxmlformats.org/officeDocument/2006/docPropsVTypes">
  <TotalTime>16646</TotalTime>
  <Words>1677</Words>
  <Application>Microsoft Office PowerPoint</Application>
  <PresentationFormat>Panorámica</PresentationFormat>
  <Paragraphs>182</Paragraphs>
  <Slides>36</Slides>
  <Notes>0</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Tema de Office</vt:lpstr>
      <vt:lpstr>Literatura como expresión artística</vt:lpstr>
      <vt:lpstr>El beso, Gustav Klimt  (1907-1908)</vt:lpstr>
      <vt:lpstr>Presentación de PowerPoint</vt:lpstr>
      <vt:lpstr>Para comprender cómo inicia la Literatura… vamos con un poquito de historia</vt:lpstr>
      <vt:lpstr>Presentación de PowerPoint</vt:lpstr>
      <vt:lpstr>De los primeros poemas a la novela moderna…</vt:lpstr>
      <vt:lpstr>Presentación de PowerPoint</vt:lpstr>
      <vt:lpstr>Presentación de PowerPoint</vt:lpstr>
      <vt:lpstr>Concepto de Literatura</vt:lpstr>
      <vt:lpstr>Función artística de la Literatura</vt:lpstr>
      <vt:lpstr>Función comunicativa de la Literatura</vt:lpstr>
      <vt:lpstr>Función comunicativa de la Lengua</vt:lpstr>
      <vt:lpstr>Función social de la Literatura</vt:lpstr>
      <vt:lpstr>Para recordar…</vt:lpstr>
      <vt:lpstr>Cultura general…</vt:lpstr>
      <vt:lpstr>Géneros literarios</vt:lpstr>
      <vt:lpstr>La Narrativa</vt:lpstr>
      <vt:lpstr>SUBGÉNEROS DEL GÉNERO ÉPICO</vt:lpstr>
      <vt:lpstr>Elementos externos del texto narrativo</vt:lpstr>
      <vt:lpstr>Elementos internos del texto narrativo</vt:lpstr>
      <vt:lpstr>Presentación de PowerPoint</vt:lpstr>
      <vt:lpstr>Narrador segunda persona:           HOMODIEGÉTICO: Todavía recuerdo el día en que te conocí. Vestías de negro, como después supe, siempre hacías. Te costaba sostener la mirada, pero cuando lo hacías, se volvía difícil no intimidarse. Fumabas, sin parar, pero con estilo. Esa voz grave, hacía que hasta el mínimo comentario tuviera un toque de solemnidad.    HETERODIEGÉTICO:  Sigues preguntándote, mientras miras por la ventana, qué fue lo que pasó. Cómo fue que las ideas dejaron de fluir. Solías escribir como si las palabras se agolparan en tus dedos para plasmarlas en el papel casi sin pensarlo. Y ahora, no ves más que una hoja vacía, blanca, delante de ti. </vt:lpstr>
      <vt:lpstr>     Homodiegético. También conocido como “interno”, narra la historia desde la óptica de un protagonista o testigo de la historia. Su relato se limita a lo que sabe, sin conocer los pensamientos del resto de los personajes ni los acontecimientos en los que no estuvo presente.      Homodiegético. También conocido como “interno”, narra la historia desde la óptica de un protagonista o testigo de la historia. Su relato se limita a lo que sabe, sin conocer los pensamientos del resto de los personajes ni los acontecimientos en los que no estuvo presente.  Heterodiegético. También conocido como “externo”, se trata de un ente o dios que que narra la historia y, como no forma parte de ella, sabe todo lo que ocurre y conoce los pensamientos de los personajes. Es un narrador omnisciente, pero que utiliza la segunda persona en ciertos momentos para acercar al lector.  </vt:lpstr>
      <vt:lpstr>Presentación de PowerPoint</vt:lpstr>
      <vt:lpstr>Diégesis o estructura interna </vt:lpstr>
      <vt:lpstr>Figuras retóricas (literarias)</vt:lpstr>
      <vt:lpstr>ALITERACIÓN</vt:lpstr>
      <vt:lpstr>EPÍTETO</vt:lpstr>
      <vt:lpstr>RETRUÉCANO O QUIASMO</vt:lpstr>
      <vt:lpstr>HIPÉRBATON</vt:lpstr>
      <vt:lpstr>PARADOJA O ANTÍTESIS</vt:lpstr>
      <vt:lpstr>COMPARACIÓN O SÍMIL</vt:lpstr>
      <vt:lpstr>METÁFORA</vt:lpstr>
      <vt:lpstr>HIPÉRBOLE</vt:lpstr>
      <vt:lpstr>PROSOPOPEYA</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Literatura como expresión artística</dc:title>
  <dc:creator>Usuario de Microsoft Office</dc:creator>
  <cp:lastModifiedBy>Cinthya Criollo Achach</cp:lastModifiedBy>
  <cp:revision>78</cp:revision>
  <dcterms:created xsi:type="dcterms:W3CDTF">2021-02-15T18:06:47Z</dcterms:created>
  <dcterms:modified xsi:type="dcterms:W3CDTF">2026-03-01T20:41:57Z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0x010100308A41B03DA5BE47AC18ED8242A556DB</vt:lpwstr>
  </property>
</Properties>
</file>