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entation.xml" ContentType="application/vnd.openxmlformats-officedocument.presentationml.presentation.main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60" r:id="rId3"/>
    <p:sldId id="258" r:id="rId4"/>
    <p:sldId id="257" r:id="rId5"/>
    <p:sldId id="262" r:id="rId6"/>
    <p:sldId id="261" r:id="rId7"/>
    <p:sldId id="259" r:id="rId8"/>
    <p:sldId id="26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0"/>
    <p:restoredTop sz="95878"/>
  </p:normalViewPr>
  <p:slideViewPr>
    <p:cSldViewPr snapToGrid="0">
      <p:cViewPr varScale="1">
        <p:scale>
          <a:sx n="111" d="100"/>
          <a:sy n="111" d="100"/>
        </p:scale>
        <p:origin x="632" y="2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customXml" Target="../customXml/item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customXml" Target="../customXml/item2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ustomXml" Target="../customXml/item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es-MX"/>
              <a:t>Haz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6AD6EE87-EBD5-4F12-A48A-63ACA297AC8F}" type="datetimeFigureOut">
              <a:rPr lang="en-US" dirty="0"/>
              <a:t>2/20/26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73815-2707-4475-8F1A-B873CB631BB4}" type="datetimeFigureOut">
              <a:rPr lang="en-US" dirty="0"/>
              <a:t>2/20/26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AFB99-0EAB-4182-AFF8-E214C82A68F6}" type="datetimeFigureOut">
              <a:rPr lang="en-US" dirty="0"/>
              <a:t>2/20/26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3794B-289A-4A80-97D7-111025398D45}" type="datetimeFigureOut">
              <a:rPr lang="en-US" dirty="0"/>
              <a:t>2/20/26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61015F-7CC6-4D0A-9D87-873EA4C304CC}" type="datetimeFigureOut">
              <a:rPr lang="en-US" dirty="0"/>
              <a:t>2/20/26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6A301-0538-44EC-B09D-202E1042A48B}" type="datetimeFigureOut">
              <a:rPr lang="en-US" dirty="0"/>
              <a:t>2/20/26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es-MX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9574A-8875-45EF-8EA2-3CAA0F7ABC4C}" type="datetimeFigureOut">
              <a:rPr lang="en-US" dirty="0"/>
              <a:t>2/20/26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EF4D4C-5367-4C26-9E2B-D8088D7FCA81}" type="datetimeFigureOut">
              <a:rPr lang="en-US" dirty="0"/>
              <a:t>2/20/26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91E96-98B0-4413-9547-46F3504108EF}" type="datetimeFigureOut">
              <a:rPr lang="en-US" dirty="0"/>
              <a:t>2/20/26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C68B11-C5A8-448C-8CE9-B1A273C79CFC}" type="datetimeFigureOut">
              <a:rPr lang="en-US" dirty="0"/>
              <a:t>2/20/26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MX"/>
              <a:t>Haz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16CA0-919D-4A49-9C8A-62FDFB3A5183}" type="datetimeFigureOut">
              <a:rPr lang="en-US" dirty="0"/>
              <a:t>2/20/26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E5644-1E61-4311-A31E-84CB9C7AA8A9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90298CD5-6C1E-4009-B41F-6DF62E31D3BE}" type="datetimeFigureOut">
              <a:rPr lang="en-US" dirty="0"/>
              <a:pPr/>
              <a:t>2/20/26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dirty="0"/>
              <a:pPr/>
              <a:t>‹Nº›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B0EE3F4-0F56-7208-B272-8ADAD87F3A0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10210800" cy="1463040"/>
          </a:xfrm>
        </p:spPr>
        <p:txBody>
          <a:bodyPr>
            <a:normAutofit fontScale="90000"/>
          </a:bodyPr>
          <a:lstStyle/>
          <a:p>
            <a:r>
              <a:rPr lang="es-MX" dirty="0">
                <a:solidFill>
                  <a:srgbClr val="7030A0"/>
                </a:solidFill>
              </a:rPr>
              <a:t>Ada 2. corrientes literarias. </a:t>
            </a:r>
            <a:br>
              <a:rPr lang="es-MX" dirty="0">
                <a:solidFill>
                  <a:srgbClr val="7030A0"/>
                </a:solidFill>
              </a:rPr>
            </a:br>
            <a:r>
              <a:rPr lang="es-MX" dirty="0">
                <a:solidFill>
                  <a:srgbClr val="7030A0"/>
                </a:solidFill>
              </a:rPr>
              <a:t>Algunos ejemplos…</a:t>
            </a:r>
            <a:br>
              <a:rPr lang="es-MX" dirty="0">
                <a:solidFill>
                  <a:srgbClr val="7030A0"/>
                </a:solidFill>
              </a:rPr>
            </a:br>
            <a:r>
              <a:rPr lang="es-MX" dirty="0"/>
              <a:t>m.c.e. cINTHYA bADIA cRIOLLO aCHACH</a:t>
            </a:r>
          </a:p>
        </p:txBody>
      </p:sp>
    </p:spTree>
    <p:extLst>
      <p:ext uri="{BB962C8B-B14F-4D97-AF65-F5344CB8AC3E}">
        <p14:creationId xmlns:p14="http://schemas.microsoft.com/office/powerpoint/2010/main" val="33138016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31425F3-4556-D508-675F-7575646EAC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25728" y="81285"/>
            <a:ext cx="9720072" cy="851698"/>
          </a:xfrm>
        </p:spPr>
        <p:txBody>
          <a:bodyPr/>
          <a:lstStyle/>
          <a:p>
            <a:r>
              <a:rPr lang="es-MX" dirty="0">
                <a:solidFill>
                  <a:srgbClr val="7030A0"/>
                </a:solidFill>
              </a:rPr>
              <a:t>ROMANTICISMO (siglos xviii-xix) 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0C65720-4A23-C45A-10F0-7C75DA5EC8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11214" y="795493"/>
            <a:ext cx="10659872" cy="2975429"/>
          </a:xfrm>
        </p:spPr>
        <p:txBody>
          <a:bodyPr>
            <a:normAutofit lnSpcReduction="10000"/>
          </a:bodyPr>
          <a:lstStyle/>
          <a:p>
            <a:r>
              <a:rPr lang="es-MX" sz="2400" b="0" i="0" dirty="0">
                <a:solidFill>
                  <a:srgbClr val="29261B"/>
                </a:solidFill>
                <a:effectLst/>
                <a:latin typeface="Marker Felt Thin" panose="02000400000000000000" pitchFamily="2" charset="77"/>
              </a:rPr>
              <a:t>"Era ya muy entrada la noche cuando me atreví a salir de mi escondite y recorrer el castillo en busca de comida. Todo lo que pude encontrar fueron unos pocos restos de pan, que devoré con avidez; pero apenas había concluido mi exigua comida cuando reflexioné que también era preciso tenderme a descansar. Este pensamiento me condujo a una nueva angustia: no había cama en la que pudiera dormir; no había ninguna habitación que estuviera en condiciones de servirme de albergue. Todas estaban desmanteladas y llenas de escombros. Determiné subir a una pequeña buhardilla; pero la puerta estaba atrancada y me fue imposible abrirla.”</a:t>
            </a:r>
          </a:p>
          <a:p>
            <a:pPr algn="r"/>
            <a:r>
              <a:rPr lang="es-MX" sz="2400" dirty="0">
                <a:solidFill>
                  <a:srgbClr val="29261B"/>
                </a:solidFill>
                <a:latin typeface="Marker Felt Thin" panose="02000400000000000000" pitchFamily="2" charset="77"/>
              </a:rPr>
              <a:t>Frankenstein, Mary Shelley</a:t>
            </a:r>
            <a:endParaRPr lang="es-MX" sz="2400" dirty="0">
              <a:latin typeface="Marker Felt Thin" panose="02000400000000000000" pitchFamily="2" charset="77"/>
            </a:endParaRP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519BE3E1-F776-BD00-58D9-FC5D16D5D589}"/>
              </a:ext>
            </a:extLst>
          </p:cNvPr>
          <p:cNvSpPr txBox="1"/>
          <p:nvPr/>
        </p:nvSpPr>
        <p:spPr>
          <a:xfrm>
            <a:off x="362858" y="3309257"/>
            <a:ext cx="1901371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400" dirty="0">
                <a:solidFill>
                  <a:srgbClr val="FF0000"/>
                </a:solidFill>
              </a:rPr>
              <a:t>Narrador en primera persona, muy subjetivo. 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4EBCB3B0-74D0-07CE-3123-9FB1B8FF3AB9}"/>
              </a:ext>
            </a:extLst>
          </p:cNvPr>
          <p:cNvSpPr txBox="1"/>
          <p:nvPr/>
        </p:nvSpPr>
        <p:spPr>
          <a:xfrm>
            <a:off x="2467429" y="3309257"/>
            <a:ext cx="20320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400" dirty="0">
                <a:solidFill>
                  <a:srgbClr val="FF0000"/>
                </a:solidFill>
              </a:rPr>
              <a:t>Ambientación lúgubre y terrorifica en un castillo abandonado.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01D646D5-C7A8-CB93-EB61-5092937E99C7}"/>
              </a:ext>
            </a:extLst>
          </p:cNvPr>
          <p:cNvSpPr txBox="1"/>
          <p:nvPr/>
        </p:nvSpPr>
        <p:spPr>
          <a:xfrm>
            <a:off x="4332514" y="5019703"/>
            <a:ext cx="1915885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400" dirty="0">
                <a:solidFill>
                  <a:srgbClr val="FF0000"/>
                </a:solidFill>
              </a:rPr>
              <a:t>Personaje solitario que deambula melancólico. </a:t>
            </a: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4BABCEEA-CA20-BD3C-1A81-5150607F8B90}"/>
              </a:ext>
            </a:extLst>
          </p:cNvPr>
          <p:cNvSpPr txBox="1"/>
          <p:nvPr/>
        </p:nvSpPr>
        <p:spPr>
          <a:xfrm>
            <a:off x="5892797" y="3222570"/>
            <a:ext cx="1640116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400" dirty="0">
                <a:solidFill>
                  <a:srgbClr val="FF0000"/>
                </a:solidFill>
              </a:rPr>
              <a:t>Descripción dramática de sus angustias y temores. </a:t>
            </a: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5D7830F1-E8ED-22D5-3A06-170819D6AF43}"/>
              </a:ext>
            </a:extLst>
          </p:cNvPr>
          <p:cNvSpPr txBox="1"/>
          <p:nvPr/>
        </p:nvSpPr>
        <p:spPr>
          <a:xfrm>
            <a:off x="1480457" y="5389034"/>
            <a:ext cx="156754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400" dirty="0">
                <a:solidFill>
                  <a:srgbClr val="FF0000"/>
                </a:solidFill>
              </a:rPr>
              <a:t>Lenguaje evocador y poético. </a:t>
            </a: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2644A9C5-A771-6B5C-5F47-BBC39851DE75}"/>
              </a:ext>
            </a:extLst>
          </p:cNvPr>
          <p:cNvSpPr txBox="1"/>
          <p:nvPr/>
        </p:nvSpPr>
        <p:spPr>
          <a:xfrm>
            <a:off x="9884225" y="3811012"/>
            <a:ext cx="1886861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400" dirty="0">
                <a:solidFill>
                  <a:srgbClr val="FF0000"/>
                </a:solidFill>
              </a:rPr>
              <a:t>Importancia de los sentimientos y emociones. Predominan sobre la razón. </a:t>
            </a: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9ED55F8F-FAAB-4013-CDEB-04522000E124}"/>
              </a:ext>
            </a:extLst>
          </p:cNvPr>
          <p:cNvSpPr txBox="1"/>
          <p:nvPr/>
        </p:nvSpPr>
        <p:spPr>
          <a:xfrm>
            <a:off x="7721592" y="4549676"/>
            <a:ext cx="1567543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400" dirty="0">
                <a:solidFill>
                  <a:srgbClr val="FF0000"/>
                </a:solidFill>
              </a:rPr>
              <a:t>Evasión de la realidad, importa el “yo”. </a:t>
            </a:r>
          </a:p>
        </p:txBody>
      </p:sp>
    </p:spTree>
    <p:extLst>
      <p:ext uri="{BB962C8B-B14F-4D97-AF65-F5344CB8AC3E}">
        <p14:creationId xmlns:p14="http://schemas.microsoft.com/office/powerpoint/2010/main" val="8959841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4" grpId="1"/>
      <p:bldP spid="5" grpId="0"/>
      <p:bldP spid="6" grpId="0"/>
      <p:bldP spid="7" grpId="0"/>
      <p:bldP spid="8" grpId="0"/>
      <p:bldP spid="9" grpId="0"/>
      <p:bldP spid="1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1237B1F-93CB-39E8-78C7-F3B451F627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1623" y="193330"/>
            <a:ext cx="10428753" cy="875449"/>
          </a:xfrm>
        </p:spPr>
        <p:txBody>
          <a:bodyPr/>
          <a:lstStyle/>
          <a:p>
            <a:r>
              <a:rPr lang="es-MX" dirty="0">
                <a:solidFill>
                  <a:srgbClr val="7030A0"/>
                </a:solidFill>
              </a:rPr>
              <a:t>BARROCO (siglos xvii-xviii)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7F1BE4D-093E-5A43-069D-71459F50CD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81623" y="1068779"/>
            <a:ext cx="10803696" cy="5391398"/>
          </a:xfrm>
        </p:spPr>
        <p:txBody>
          <a:bodyPr/>
          <a:lstStyle/>
          <a:p>
            <a:pPr algn="l"/>
            <a:r>
              <a:rPr lang="es-MX" b="0" i="0" dirty="0">
                <a:solidFill>
                  <a:srgbClr val="29261B"/>
                </a:solidFill>
                <a:effectLst/>
                <a:latin typeface="Marker Felt Thin" panose="02000400000000000000" pitchFamily="2" charset="77"/>
              </a:rPr>
              <a:t>“Hallé a mis padres en el riguroso trance de la hambre: ya se habían consumido y acabado todos los bienes mal adquiridos; mi padre estaba hecho un Macabeo, tan triste y melanchólico, que tenía más figura de muerto que de hombre vivo."</a:t>
            </a:r>
          </a:p>
          <a:p>
            <a:pPr algn="l"/>
            <a:r>
              <a:rPr lang="es-MX" b="0" i="0" dirty="0">
                <a:solidFill>
                  <a:srgbClr val="29261B"/>
                </a:solidFill>
                <a:effectLst/>
                <a:latin typeface="Marker Felt Thin" panose="02000400000000000000" pitchFamily="2" charset="77"/>
              </a:rPr>
              <a:t>"Comíanse las manos tras el pan hurtado; corríanse tras el vino aguado; perseguíanse los caldos sin tocinos, las longanizas barnizadas en vez de embutidos. Los sábados cómense las ansias desde el domingo; los domingos, las angustias del sábado”.</a:t>
            </a:r>
          </a:p>
          <a:p>
            <a:pPr algn="r"/>
            <a:r>
              <a:rPr lang="es-MX" dirty="0">
                <a:solidFill>
                  <a:srgbClr val="29261B"/>
                </a:solidFill>
                <a:latin typeface="Marker Felt Thin" panose="02000400000000000000" pitchFamily="2" charset="77"/>
              </a:rPr>
              <a:t>El Buscón, Francisco de Quevedo</a:t>
            </a:r>
            <a:endParaRPr lang="es-MX" b="0" i="0" dirty="0">
              <a:solidFill>
                <a:srgbClr val="29261B"/>
              </a:solidFill>
              <a:effectLst/>
              <a:latin typeface="Marker Felt Thin" panose="02000400000000000000" pitchFamily="2" charset="77"/>
            </a:endParaRPr>
          </a:p>
          <a:p>
            <a:endParaRPr lang="es-MX" dirty="0"/>
          </a:p>
          <a:p>
            <a:endParaRPr lang="es-MX" dirty="0"/>
          </a:p>
          <a:p>
            <a:endParaRPr lang="es-MX" dirty="0"/>
          </a:p>
          <a:p>
            <a:endParaRPr lang="es-MX" dirty="0"/>
          </a:p>
          <a:p>
            <a:endParaRPr lang="es-MX" dirty="0"/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7834B193-1591-BF76-B8A2-7A138A60C840}"/>
              </a:ext>
            </a:extLst>
          </p:cNvPr>
          <p:cNvSpPr txBox="1"/>
          <p:nvPr/>
        </p:nvSpPr>
        <p:spPr>
          <a:xfrm>
            <a:off x="653144" y="3705101"/>
            <a:ext cx="2565069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800" dirty="0">
                <a:solidFill>
                  <a:srgbClr val="FF0000"/>
                </a:solidFill>
              </a:rPr>
              <a:t>Tono pesimista ante la pobreza y hambre que genera la crisis económica de España.</a:t>
            </a: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81BC17A0-3AFE-0A14-2F53-1F133494F20B}"/>
              </a:ext>
            </a:extLst>
          </p:cNvPr>
          <p:cNvSpPr txBox="1"/>
          <p:nvPr/>
        </p:nvSpPr>
        <p:spPr>
          <a:xfrm>
            <a:off x="4715928" y="3429000"/>
            <a:ext cx="1995054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800" dirty="0">
                <a:solidFill>
                  <a:srgbClr val="FF0000"/>
                </a:solidFill>
              </a:rPr>
              <a:t>Abundan imágenes complejas, metáforas visuales “ansias” “angustias”. </a:t>
            </a: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2461E3E3-5B73-23A8-0B31-212BF98A3C19}"/>
              </a:ext>
            </a:extLst>
          </p:cNvPr>
          <p:cNvSpPr txBox="1"/>
          <p:nvPr/>
        </p:nvSpPr>
        <p:spPr>
          <a:xfrm>
            <a:off x="8087095" y="3770491"/>
            <a:ext cx="2588822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400" dirty="0">
                <a:solidFill>
                  <a:srgbClr val="FF0000"/>
                </a:solidFill>
              </a:rPr>
              <a:t>Hipérboles y lenguaje muy adornado para describir escenas sencillas de necesidad material. </a:t>
            </a:r>
          </a:p>
        </p:txBody>
      </p:sp>
    </p:spTree>
    <p:extLst>
      <p:ext uri="{BB962C8B-B14F-4D97-AF65-F5344CB8AC3E}">
        <p14:creationId xmlns:p14="http://schemas.microsoft.com/office/powerpoint/2010/main" val="33091751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  <p:bldP spid="7" grpId="0"/>
      <p:bldP spid="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0BF7F42-50F5-F601-A703-1A71C708F1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2223" y="265770"/>
            <a:ext cx="9720072" cy="768572"/>
          </a:xfrm>
        </p:spPr>
        <p:txBody>
          <a:bodyPr/>
          <a:lstStyle/>
          <a:p>
            <a:r>
              <a:rPr lang="es-MX" dirty="0">
                <a:solidFill>
                  <a:srgbClr val="7030A0"/>
                </a:solidFill>
              </a:rPr>
              <a:t>RENACIMIENTO (siglos xv-xvii)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31AA88F-45B5-41D1-9E6E-C412E81659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8239" y="1208314"/>
            <a:ext cx="11257808" cy="4756068"/>
          </a:xfrm>
        </p:spPr>
        <p:txBody>
          <a:bodyPr/>
          <a:lstStyle/>
          <a:p>
            <a:pPr algn="l"/>
            <a:r>
              <a:rPr lang="es-MX" sz="2400" b="0" i="0" dirty="0">
                <a:solidFill>
                  <a:srgbClr val="29261B"/>
                </a:solidFill>
                <a:effectLst/>
                <a:latin typeface="Marker Felt Thin" panose="02000400000000000000" pitchFamily="2" charset="77"/>
              </a:rPr>
              <a:t>"Pensaba asimesmo la vida que con él pasaba, los trabajos y aflicciones que me daba, las palabras injuriosas que me decía. Veníaseme a la memoria la necesidad, que aquel día yo había pasado, y los muchos azotes que sin culpa esa noche me había dado. Consideraba que si de aquella vez escapaba, que otras me aguardaban, y que trayendo dineros, baldíos y perdidos habían de ser para mí; que mejor era gozarlos yo con mi pobreza".</a:t>
            </a:r>
            <a:endParaRPr lang="es-MX" dirty="0">
              <a:solidFill>
                <a:srgbClr val="29261B"/>
              </a:solidFill>
              <a:latin typeface="-apple-system"/>
            </a:endParaRPr>
          </a:p>
          <a:p>
            <a:pPr algn="r"/>
            <a:r>
              <a:rPr lang="es-MX" dirty="0">
                <a:solidFill>
                  <a:srgbClr val="29261B"/>
                </a:solidFill>
                <a:latin typeface="Marker Felt Thin" panose="02000400000000000000" pitchFamily="2" charset="77"/>
              </a:rPr>
              <a:t>Lazarillo de Tormes, Anónimo</a:t>
            </a:r>
            <a:endParaRPr lang="es-MX" b="0" i="0" dirty="0">
              <a:solidFill>
                <a:srgbClr val="29261B"/>
              </a:solidFill>
              <a:effectLst/>
              <a:latin typeface="Marker Felt Thin" panose="02000400000000000000" pitchFamily="2" charset="77"/>
            </a:endParaRPr>
          </a:p>
          <a:p>
            <a:endParaRPr lang="es-MX" dirty="0"/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AC3BF52C-F741-2E23-CE7F-7A93883F8271}"/>
              </a:ext>
            </a:extLst>
          </p:cNvPr>
          <p:cNvSpPr txBox="1"/>
          <p:nvPr/>
        </p:nvSpPr>
        <p:spPr>
          <a:xfrm>
            <a:off x="2238157" y="4495524"/>
            <a:ext cx="2149553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400" b="1" dirty="0">
                <a:solidFill>
                  <a:srgbClr val="FF0000"/>
                </a:solidFill>
              </a:rPr>
              <a:t>Razona en base a su propia experiencia y quiere forjar su destino.</a:t>
            </a:r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E0A31629-E178-B2F4-DAC3-B84A925F3AD6}"/>
              </a:ext>
            </a:extLst>
          </p:cNvPr>
          <p:cNvSpPr txBox="1"/>
          <p:nvPr/>
        </p:nvSpPr>
        <p:spPr>
          <a:xfrm>
            <a:off x="323008" y="3244334"/>
            <a:ext cx="230777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800" b="1" dirty="0">
                <a:solidFill>
                  <a:srgbClr val="FF0000"/>
                </a:solidFill>
              </a:rPr>
              <a:t>Pensamiento Individualista.</a:t>
            </a:r>
          </a:p>
        </p:txBody>
      </p:sp>
      <p:sp>
        <p:nvSpPr>
          <p:cNvPr id="14" name="CuadroTexto 13">
            <a:extLst>
              <a:ext uri="{FF2B5EF4-FFF2-40B4-BE49-F238E27FC236}">
                <a16:creationId xmlns:a16="http://schemas.microsoft.com/office/drawing/2014/main" id="{159F6C3C-132D-6043-406F-0079948FA8FA}"/>
              </a:ext>
            </a:extLst>
          </p:cNvPr>
          <p:cNvSpPr txBox="1"/>
          <p:nvPr/>
        </p:nvSpPr>
        <p:spPr>
          <a:xfrm>
            <a:off x="4607908" y="3164590"/>
            <a:ext cx="1904505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400" b="1" dirty="0">
                <a:solidFill>
                  <a:srgbClr val="FF0000"/>
                </a:solidFill>
              </a:rPr>
              <a:t>No le importan las imposiciones sociales de la época.</a:t>
            </a:r>
          </a:p>
        </p:txBody>
      </p:sp>
      <p:sp>
        <p:nvSpPr>
          <p:cNvPr id="17" name="CuadroTexto 16">
            <a:extLst>
              <a:ext uri="{FF2B5EF4-FFF2-40B4-BE49-F238E27FC236}">
                <a16:creationId xmlns:a16="http://schemas.microsoft.com/office/drawing/2014/main" id="{2888E891-429D-F807-F531-046C0FFFAEAF}"/>
              </a:ext>
            </a:extLst>
          </p:cNvPr>
          <p:cNvSpPr txBox="1"/>
          <p:nvPr/>
        </p:nvSpPr>
        <p:spPr>
          <a:xfrm>
            <a:off x="7197330" y="3586348"/>
            <a:ext cx="1686296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400" b="1" dirty="0">
                <a:solidFill>
                  <a:srgbClr val="FF0000"/>
                </a:solidFill>
              </a:rPr>
              <a:t>Libre albedrío, libertad personal para escapar de su situación. </a:t>
            </a:r>
          </a:p>
        </p:txBody>
      </p:sp>
      <p:sp>
        <p:nvSpPr>
          <p:cNvPr id="20" name="CuadroTexto 19">
            <a:extLst>
              <a:ext uri="{FF2B5EF4-FFF2-40B4-BE49-F238E27FC236}">
                <a16:creationId xmlns:a16="http://schemas.microsoft.com/office/drawing/2014/main" id="{A4AFBF8A-25F6-287A-36D7-3DFF1E20CA0B}"/>
              </a:ext>
            </a:extLst>
          </p:cNvPr>
          <p:cNvSpPr txBox="1"/>
          <p:nvPr/>
        </p:nvSpPr>
        <p:spPr>
          <a:xfrm>
            <a:off x="9568543" y="4134086"/>
            <a:ext cx="204750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400" b="1" dirty="0">
                <a:solidFill>
                  <a:srgbClr val="FF0000"/>
                </a:solidFill>
              </a:rPr>
              <a:t>Busca su recompensa, ideales humanistas.</a:t>
            </a:r>
          </a:p>
        </p:txBody>
      </p:sp>
    </p:spTree>
    <p:extLst>
      <p:ext uri="{BB962C8B-B14F-4D97-AF65-F5344CB8AC3E}">
        <p14:creationId xmlns:p14="http://schemas.microsoft.com/office/powerpoint/2010/main" val="348884104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8" grpId="0"/>
      <p:bldP spid="11" grpId="0"/>
      <p:bldP spid="14" grpId="0"/>
      <p:bldP spid="17" grpId="0"/>
      <p:bldP spid="2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FA5B3FB-B73C-5161-6C69-C6798E0ADD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0013" y="178816"/>
            <a:ext cx="11254957" cy="996841"/>
          </a:xfrm>
        </p:spPr>
        <p:txBody>
          <a:bodyPr/>
          <a:lstStyle/>
          <a:p>
            <a:r>
              <a:rPr lang="es-MX" dirty="0">
                <a:solidFill>
                  <a:srgbClr val="7030A0"/>
                </a:solidFill>
              </a:rPr>
              <a:t>Literatura contemporánea (siglos xx-xxi)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484EC77-E2EB-3792-FF69-A8601780B5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377" y="1015999"/>
            <a:ext cx="11408227" cy="2002972"/>
          </a:xfrm>
        </p:spPr>
        <p:txBody>
          <a:bodyPr/>
          <a:lstStyle/>
          <a:p>
            <a:r>
              <a:rPr lang="es-MX" sz="2400" b="0" i="0" dirty="0">
                <a:solidFill>
                  <a:srgbClr val="29261B"/>
                </a:solidFill>
                <a:effectLst/>
                <a:latin typeface="Marker Felt Thin" panose="02000400000000000000" pitchFamily="2" charset="77"/>
              </a:rPr>
              <a:t>"¿Encontraría a la Maga? Tantas veces me había bastado asomarme, viniendo por la rue de Seine, al arco que da al muelle para verla sentada en el pretil, cesárea y ubicua, metafísicamente señalándome el fin de la calle y el comienzo del puente. Y Oliveira cerró los ojos y los abrió, uno debe hacer esas cosas, y se detuvo en la entrada del puente.”</a:t>
            </a:r>
          </a:p>
          <a:p>
            <a:pPr algn="r"/>
            <a:r>
              <a:rPr lang="es-MX" dirty="0">
                <a:latin typeface="Marker Felt Thin" panose="02000400000000000000" pitchFamily="2" charset="77"/>
              </a:rPr>
              <a:t>Rayuela, Julio Cortázar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16897799-9697-D785-15CE-4BF618241183}"/>
              </a:ext>
            </a:extLst>
          </p:cNvPr>
          <p:cNvSpPr txBox="1"/>
          <p:nvPr/>
        </p:nvSpPr>
        <p:spPr>
          <a:xfrm>
            <a:off x="319314" y="2543490"/>
            <a:ext cx="166508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400" dirty="0">
                <a:solidFill>
                  <a:srgbClr val="FF0000"/>
                </a:solidFill>
              </a:rPr>
              <a:t>Narrador en segunda persona que se dirige al lector de forma directa “uno debe hacer esas cosas”.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2E5C5377-F8BA-31E7-DCB4-51C29F36EA05}"/>
              </a:ext>
            </a:extLst>
          </p:cNvPr>
          <p:cNvSpPr txBox="1"/>
          <p:nvPr/>
        </p:nvSpPr>
        <p:spPr>
          <a:xfrm>
            <a:off x="2115023" y="2639145"/>
            <a:ext cx="166508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400" dirty="0">
                <a:solidFill>
                  <a:srgbClr val="FF0000"/>
                </a:solidFill>
              </a:rPr>
              <a:t>Mezcla elementos realistas y fantásticos como por ejemplo: la presencia de la Maga.</a:t>
            </a: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AC5F60A4-15B2-FB9D-32E5-FD1EF0AFC655}"/>
              </a:ext>
            </a:extLst>
          </p:cNvPr>
          <p:cNvSpPr txBox="1"/>
          <p:nvPr/>
        </p:nvSpPr>
        <p:spPr>
          <a:xfrm>
            <a:off x="3676176" y="2543490"/>
            <a:ext cx="241982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400" dirty="0">
                <a:solidFill>
                  <a:srgbClr val="FF0000"/>
                </a:solidFill>
              </a:rPr>
              <a:t>Lenguaje poético y simbólico.</a:t>
            </a: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81601448-C8FD-8EEA-280C-F8324E4C731A}"/>
              </a:ext>
            </a:extLst>
          </p:cNvPr>
          <p:cNvSpPr txBox="1"/>
          <p:nvPr/>
        </p:nvSpPr>
        <p:spPr>
          <a:xfrm>
            <a:off x="6226627" y="2459504"/>
            <a:ext cx="184331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400" dirty="0">
                <a:solidFill>
                  <a:srgbClr val="FF0000"/>
                </a:solidFill>
              </a:rPr>
              <a:t>Técnicas innovadoras como el monólogo interior. </a:t>
            </a: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17BDD634-0BC9-CA23-91F4-816E8206F2C8}"/>
              </a:ext>
            </a:extLst>
          </p:cNvPr>
          <p:cNvSpPr txBox="1"/>
          <p:nvPr/>
        </p:nvSpPr>
        <p:spPr>
          <a:xfrm>
            <a:off x="6091936" y="4911967"/>
            <a:ext cx="2946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400" dirty="0">
                <a:solidFill>
                  <a:srgbClr val="FF0000"/>
                </a:solidFill>
              </a:rPr>
              <a:t>Acceso a la conciencia del personaje.</a:t>
            </a: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56602013-E32D-3934-A1BB-DA9533BFCA75}"/>
              </a:ext>
            </a:extLst>
          </p:cNvPr>
          <p:cNvSpPr txBox="1"/>
          <p:nvPr/>
        </p:nvSpPr>
        <p:spPr>
          <a:xfrm>
            <a:off x="8940799" y="2967895"/>
            <a:ext cx="2177142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400" dirty="0">
                <a:solidFill>
                  <a:srgbClr val="FF0000"/>
                </a:solidFill>
              </a:rPr>
              <a:t>Ciudad como escenario de fondo, reflejo de la vida contemporánea. </a:t>
            </a:r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C046A334-A3FB-86F9-A247-680EA6D8103D}"/>
              </a:ext>
            </a:extLst>
          </p:cNvPr>
          <p:cNvSpPr txBox="1"/>
          <p:nvPr/>
        </p:nvSpPr>
        <p:spPr>
          <a:xfrm>
            <a:off x="8940799" y="5716897"/>
            <a:ext cx="255857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400" dirty="0">
                <a:solidFill>
                  <a:srgbClr val="FF0000"/>
                </a:solidFill>
              </a:rPr>
              <a:t>Estructura no lineal. </a:t>
            </a:r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ED60E85B-9A19-0756-CBBE-2E3C11BF9B0E}"/>
              </a:ext>
            </a:extLst>
          </p:cNvPr>
          <p:cNvSpPr txBox="1"/>
          <p:nvPr/>
        </p:nvSpPr>
        <p:spPr>
          <a:xfrm>
            <a:off x="3910731" y="3655483"/>
            <a:ext cx="2054639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400" dirty="0">
                <a:solidFill>
                  <a:srgbClr val="FF0000"/>
                </a:solidFill>
              </a:rPr>
              <a:t>Técnicas narrativas vanguardistas, rompe con la narrativa tradicional.</a:t>
            </a:r>
          </a:p>
        </p:txBody>
      </p:sp>
    </p:spTree>
    <p:extLst>
      <p:ext uri="{BB962C8B-B14F-4D97-AF65-F5344CB8AC3E}">
        <p14:creationId xmlns:p14="http://schemas.microsoft.com/office/powerpoint/2010/main" val="18862020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2290A2C-7616-1468-3C41-2610166610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8" y="193330"/>
            <a:ext cx="9720072" cy="924270"/>
          </a:xfrm>
        </p:spPr>
        <p:txBody>
          <a:bodyPr/>
          <a:lstStyle/>
          <a:p>
            <a:r>
              <a:rPr lang="es-MX" dirty="0">
                <a:solidFill>
                  <a:srgbClr val="7030A0"/>
                </a:solidFill>
              </a:rPr>
              <a:t>REALISMO (Siglo xix)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9B4D1F5-94A5-1E0A-A511-27E34AFAB4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7372" y="1117600"/>
            <a:ext cx="11364686" cy="2075543"/>
          </a:xfrm>
        </p:spPr>
        <p:txBody>
          <a:bodyPr>
            <a:normAutofit/>
          </a:bodyPr>
          <a:lstStyle/>
          <a:p>
            <a:r>
              <a:rPr lang="es-MX" sz="2400" b="0" i="0" dirty="0">
                <a:solidFill>
                  <a:srgbClr val="29261B"/>
                </a:solidFill>
                <a:effectLst/>
                <a:latin typeface="Marker Felt Thin" panose="02000400000000000000" pitchFamily="2" charset="77"/>
              </a:rPr>
              <a:t>"Era mediodía. El cielo estaba despejado; caldeaba la luz. En la plaza se extendía una capa de polvo sobre las losas; el tejadillo de las casas, lleno de reverberaciones, deslumbraba; en los balcones se veían colchas extendidas, y un prendero exhibía un par de sábanas blancas con los brazos en cruz, a modo de escaparates.”</a:t>
            </a:r>
          </a:p>
          <a:p>
            <a:pPr algn="r"/>
            <a:r>
              <a:rPr lang="es-MX" sz="2400" dirty="0">
                <a:latin typeface="Marker Felt Thin" panose="02000400000000000000" pitchFamily="2" charset="77"/>
              </a:rPr>
              <a:t>Madame Bovary, Gustave Flaubert</a:t>
            </a: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5DDADA8C-55BF-DE3C-EA1D-47979AF382A2}"/>
              </a:ext>
            </a:extLst>
          </p:cNvPr>
          <p:cNvSpPr txBox="1"/>
          <p:nvPr/>
        </p:nvSpPr>
        <p:spPr>
          <a:xfrm>
            <a:off x="406401" y="2678225"/>
            <a:ext cx="1785257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400" dirty="0">
                <a:solidFill>
                  <a:srgbClr val="FF0000"/>
                </a:solidFill>
              </a:rPr>
              <a:t>Descripción objetiva y detallada del paisaje y entorno como si fuera una fotografía. 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4CBA145F-55C1-8E9E-0245-B58C9DCE8C1C}"/>
              </a:ext>
            </a:extLst>
          </p:cNvPr>
          <p:cNvSpPr txBox="1"/>
          <p:nvPr/>
        </p:nvSpPr>
        <p:spPr>
          <a:xfrm>
            <a:off x="2344058" y="2678225"/>
            <a:ext cx="204651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400" dirty="0">
                <a:solidFill>
                  <a:srgbClr val="FF0000"/>
                </a:solidFill>
              </a:rPr>
              <a:t>Uso de lenguaje sin adornos, ni imágenes poéticas. 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4BDA666D-F3B4-D270-C38B-D384B56320ED}"/>
              </a:ext>
            </a:extLst>
          </p:cNvPr>
          <p:cNvSpPr txBox="1"/>
          <p:nvPr/>
        </p:nvSpPr>
        <p:spPr>
          <a:xfrm>
            <a:off x="4767943" y="2464530"/>
            <a:ext cx="1596572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400" dirty="0">
                <a:solidFill>
                  <a:srgbClr val="FF0000"/>
                </a:solidFill>
              </a:rPr>
              <a:t>Detalles de la vida cotidiana como: ropas tendidas, prendero. </a:t>
            </a: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11684FFF-5265-F55E-B9A8-CAD19BECA236}"/>
              </a:ext>
            </a:extLst>
          </p:cNvPr>
          <p:cNvSpPr txBox="1"/>
          <p:nvPr/>
        </p:nvSpPr>
        <p:spPr>
          <a:xfrm>
            <a:off x="8022772" y="4418927"/>
            <a:ext cx="206102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400" dirty="0">
                <a:solidFill>
                  <a:srgbClr val="FF0000"/>
                </a:solidFill>
              </a:rPr>
              <a:t>Personajes de la clase media/baja como protagonistas. </a:t>
            </a: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8CFBD4F5-A651-C13C-52E8-69A67D68BC4A}"/>
              </a:ext>
            </a:extLst>
          </p:cNvPr>
          <p:cNvSpPr txBox="1"/>
          <p:nvPr/>
        </p:nvSpPr>
        <p:spPr>
          <a:xfrm>
            <a:off x="10203542" y="3232223"/>
            <a:ext cx="1582057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400" dirty="0">
                <a:solidFill>
                  <a:srgbClr val="FF0000"/>
                </a:solidFill>
              </a:rPr>
              <a:t>No se idealiza, se presenta la realidad tal cual es. </a:t>
            </a: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E6F7CAC1-3146-ED8D-908B-2F6666A0553A}"/>
              </a:ext>
            </a:extLst>
          </p:cNvPr>
          <p:cNvSpPr txBox="1"/>
          <p:nvPr/>
        </p:nvSpPr>
        <p:spPr>
          <a:xfrm>
            <a:off x="2162629" y="4801099"/>
            <a:ext cx="2931885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400" dirty="0">
                <a:solidFill>
                  <a:srgbClr val="FF0000"/>
                </a:solidFill>
              </a:rPr>
              <a:t>Trama sencilla y cercana a la vida ordinaria de cualquier persona. </a:t>
            </a: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25A30F25-E80A-498B-796A-5C5CE139CAFE}"/>
              </a:ext>
            </a:extLst>
          </p:cNvPr>
          <p:cNvSpPr txBox="1"/>
          <p:nvPr/>
        </p:nvSpPr>
        <p:spPr>
          <a:xfrm>
            <a:off x="6241144" y="3193143"/>
            <a:ext cx="2220686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400" dirty="0">
                <a:solidFill>
                  <a:srgbClr val="FF0000"/>
                </a:solidFill>
              </a:rPr>
              <a:t>Voz de narrador en tercera persona, su objetivo es describir ambientes. </a:t>
            </a:r>
          </a:p>
        </p:txBody>
      </p:sp>
    </p:spTree>
    <p:extLst>
      <p:ext uri="{BB962C8B-B14F-4D97-AF65-F5344CB8AC3E}">
        <p14:creationId xmlns:p14="http://schemas.microsoft.com/office/powerpoint/2010/main" val="35211758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5" grpId="0"/>
      <p:bldP spid="6" grpId="0"/>
      <p:bldP spid="8" grpId="0"/>
      <p:bldP spid="9" grpId="0"/>
      <p:bldP spid="1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8C2AF21-BEF6-A907-B063-11881C6621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33817" y="223972"/>
            <a:ext cx="9720072" cy="847569"/>
          </a:xfrm>
        </p:spPr>
        <p:txBody>
          <a:bodyPr/>
          <a:lstStyle/>
          <a:p>
            <a:r>
              <a:rPr lang="es-MX" dirty="0">
                <a:solidFill>
                  <a:srgbClr val="7030A0"/>
                </a:solidFill>
              </a:rPr>
              <a:t>Neoclasicismo (xvii-xviii)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16761CB-0B36-B4D9-777E-88D82D3F36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33816" y="1071541"/>
            <a:ext cx="10851784" cy="2958592"/>
          </a:xfrm>
        </p:spPr>
        <p:txBody>
          <a:bodyPr>
            <a:normAutofit/>
          </a:bodyPr>
          <a:lstStyle/>
          <a:p>
            <a:pPr algn="l"/>
            <a:r>
              <a:rPr lang="es-MX" sz="1800" b="0" i="0" dirty="0">
                <a:solidFill>
                  <a:srgbClr val="29261B"/>
                </a:solidFill>
                <a:effectLst/>
                <a:latin typeface="Marker Felt Thin" panose="02000400000000000000" pitchFamily="2" charset="77"/>
              </a:rPr>
              <a:t>Érase una vez un leñador que vivía con su familia en una pequeña cabaña en el bosque. Todos los días, el leñador se internaba en el bosque y cortaba leña, que luego vendía en el pueblo para ganarse la vida.</a:t>
            </a:r>
          </a:p>
          <a:p>
            <a:pPr algn="l"/>
            <a:r>
              <a:rPr lang="es-MX" sz="1800" b="0" i="0" dirty="0">
                <a:solidFill>
                  <a:srgbClr val="29261B"/>
                </a:solidFill>
                <a:effectLst/>
                <a:latin typeface="Marker Felt Thin" panose="02000400000000000000" pitchFamily="2" charset="77"/>
              </a:rPr>
              <a:t>Una tarde, cuando regresaba a casa después de un duro día de trabajo, el leñador se encontró tirada en el camino una bolsa llena de monedas de oro. Sorprendido, la recogió y se la llevó a su casa. Su mujer insistió en que debían quedársela, pues les sacaría de la pobreza.</a:t>
            </a:r>
          </a:p>
          <a:p>
            <a:pPr algn="l"/>
            <a:r>
              <a:rPr lang="es-MX" sz="1800" b="0" i="0" dirty="0">
                <a:solidFill>
                  <a:srgbClr val="29261B"/>
                </a:solidFill>
                <a:effectLst/>
                <a:latin typeface="Marker Felt Thin" panose="02000400000000000000" pitchFamily="2" charset="77"/>
              </a:rPr>
              <a:t>Sin embargo, el honrado leñador dijo: "Esta bolsa de oro no es nuestra. Mañana iré al pueblo y buscaré a su verdadero dueño para devolvérsela". Y así lo hizo. Preguntó de casa en casa quién había perdido una bolsa con monedas de oro.</a:t>
            </a:r>
          </a:p>
          <a:p>
            <a:pPr algn="l"/>
            <a:r>
              <a:rPr lang="es-MX" sz="1800" b="0" i="0" dirty="0">
                <a:solidFill>
                  <a:srgbClr val="29261B"/>
                </a:solidFill>
                <a:effectLst/>
                <a:latin typeface="Marker Felt Thin" panose="02000400000000000000" pitchFamily="2" charset="77"/>
              </a:rPr>
              <a:t>Finalmente dio con el dueño, que resultó ser el mismo rey. Éste, admirado por la honradez del leñador, le premió generosamente, sacando a su familia de la pobreza para siempre.</a:t>
            </a:r>
          </a:p>
          <a:p>
            <a:endParaRPr lang="es-MX" dirty="0"/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00EC6074-AE20-E97B-60A3-F98C6C019255}"/>
              </a:ext>
            </a:extLst>
          </p:cNvPr>
          <p:cNvSpPr txBox="1"/>
          <p:nvPr/>
        </p:nvSpPr>
        <p:spPr>
          <a:xfrm>
            <a:off x="154611" y="3964048"/>
            <a:ext cx="1851377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400" dirty="0">
                <a:solidFill>
                  <a:srgbClr val="FF0000"/>
                </a:solidFill>
              </a:rPr>
              <a:t>Narración sencilla, lenguaje claro y accesible.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45F1731D-3E7F-CA6B-2BFE-FC0645FBB08E}"/>
              </a:ext>
            </a:extLst>
          </p:cNvPr>
          <p:cNvSpPr txBox="1"/>
          <p:nvPr/>
        </p:nvSpPr>
        <p:spPr>
          <a:xfrm>
            <a:off x="1556150" y="5200867"/>
            <a:ext cx="237066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400" dirty="0">
                <a:solidFill>
                  <a:srgbClr val="FF0000"/>
                </a:solidFill>
              </a:rPr>
              <a:t>Personajes estereotipados (leñador honrado, rey justo).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88006FD3-9F29-FAD8-4982-5F80EC5DC875}"/>
              </a:ext>
            </a:extLst>
          </p:cNvPr>
          <p:cNvSpPr txBox="1"/>
          <p:nvPr/>
        </p:nvSpPr>
        <p:spPr>
          <a:xfrm>
            <a:off x="4077941" y="4030133"/>
            <a:ext cx="1715912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400" dirty="0">
                <a:solidFill>
                  <a:srgbClr val="FF0000"/>
                </a:solidFill>
              </a:rPr>
              <a:t>Exaltación de valores como la honradez y la justicia.</a:t>
            </a: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B0654065-A9E4-67AD-16B8-7969FBC83A89}"/>
              </a:ext>
            </a:extLst>
          </p:cNvPr>
          <p:cNvSpPr txBox="1"/>
          <p:nvPr/>
        </p:nvSpPr>
        <p:spPr>
          <a:xfrm>
            <a:off x="5793853" y="5339367"/>
            <a:ext cx="205457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400" dirty="0">
                <a:solidFill>
                  <a:srgbClr val="FF0000"/>
                </a:solidFill>
              </a:rPr>
              <a:t>Mensaje explícito con final didáctico. </a:t>
            </a: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CC661F51-67FC-71D5-CECB-A082C91E24D4}"/>
              </a:ext>
            </a:extLst>
          </p:cNvPr>
          <p:cNvSpPr txBox="1"/>
          <p:nvPr/>
        </p:nvSpPr>
        <p:spPr>
          <a:xfrm>
            <a:off x="7980302" y="3631207"/>
            <a:ext cx="1851378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200" dirty="0">
                <a:solidFill>
                  <a:srgbClr val="FF0000"/>
                </a:solidFill>
              </a:rPr>
              <a:t>Ideas estético clasicistas: orden, claridad, sencillez, armonía, equilibrio. Reacción al Barroco.  </a:t>
            </a: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DDDF4ED1-E1B8-91DA-F81A-748490691C8B}"/>
              </a:ext>
            </a:extLst>
          </p:cNvPr>
          <p:cNvSpPr txBox="1"/>
          <p:nvPr/>
        </p:nvSpPr>
        <p:spPr>
          <a:xfrm>
            <a:off x="10000343" y="4030133"/>
            <a:ext cx="197394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400" dirty="0">
                <a:solidFill>
                  <a:srgbClr val="FF0000"/>
                </a:solidFill>
              </a:rPr>
              <a:t>Rechaza el lenguaje culterano del Barroco.</a:t>
            </a:r>
          </a:p>
        </p:txBody>
      </p:sp>
    </p:spTree>
    <p:extLst>
      <p:ext uri="{BB962C8B-B14F-4D97-AF65-F5344CB8AC3E}">
        <p14:creationId xmlns:p14="http://schemas.microsoft.com/office/powerpoint/2010/main" val="14792621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5" grpId="0"/>
      <p:bldP spid="6" grpId="0"/>
      <p:bldP spid="7" grpId="0"/>
      <p:bldP spid="8" grpId="0"/>
      <p:bldP spid="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4D538F1-B3D2-EAAB-1699-F021EB16E5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Referencias: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36E3729-7B9E-71C1-1DE1-0F7F3698F7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>
                <a:latin typeface="Marker Felt Thin" charset="0"/>
                <a:ea typeface="Marker Felt Thin" charset="0"/>
                <a:cs typeface="Marker Felt Thin" charset="0"/>
              </a:rPr>
              <a:t>Martínez, A. (2006). </a:t>
            </a:r>
            <a:r>
              <a:rPr lang="es-MX" i="1" dirty="0">
                <a:latin typeface="Marker Felt Thin" charset="0"/>
                <a:ea typeface="Marker Felt Thin" charset="0"/>
                <a:cs typeface="Marker Felt Thin" charset="0"/>
              </a:rPr>
              <a:t>Literatura 1.</a:t>
            </a:r>
            <a:r>
              <a:rPr lang="es-MX" dirty="0">
                <a:latin typeface="Marker Felt Thin" charset="0"/>
                <a:ea typeface="Marker Felt Thin" charset="0"/>
                <a:cs typeface="Marker Felt Thin" charset="0"/>
              </a:rPr>
              <a:t>México: Cengage Learning.</a:t>
            </a:r>
            <a:endParaRPr lang="es-ES_tradnl" dirty="0">
              <a:latin typeface="Marker Felt Thin" charset="0"/>
              <a:ea typeface="Marker Felt Thin" charset="0"/>
              <a:cs typeface="Marker Felt Thin" charset="0"/>
            </a:endParaRPr>
          </a:p>
          <a:p>
            <a:r>
              <a:rPr lang="es-MX" dirty="0">
                <a:latin typeface="Marker Felt Thin" charset="0"/>
                <a:ea typeface="Marker Felt Thin" charset="0"/>
                <a:cs typeface="Marker Felt Thin" charset="0"/>
              </a:rPr>
              <a:t>Prado, M. (2007).</a:t>
            </a:r>
            <a:r>
              <a:rPr lang="es-MX" i="1" dirty="0">
                <a:latin typeface="Marker Felt Thin" charset="0"/>
                <a:ea typeface="Marker Felt Thin" charset="0"/>
                <a:cs typeface="Marker Felt Thin" charset="0"/>
              </a:rPr>
              <a:t>Literatura 1. </a:t>
            </a:r>
            <a:r>
              <a:rPr lang="es-MX" dirty="0">
                <a:latin typeface="Marker Felt Thin" charset="0"/>
                <a:ea typeface="Marker Felt Thin" charset="0"/>
                <a:cs typeface="Marker Felt Thin" charset="0"/>
              </a:rPr>
              <a:t>(2a ed.). México: Set Editorial. </a:t>
            </a:r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92271659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">
  <a:themeElements>
    <a:clrScheme name="Integral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308A41B03DA5BE47AC18ED8242A556DB" ma:contentTypeVersion="0" ma:contentTypeDescription="Crear nuevo documento." ma:contentTypeScope="" ma:versionID="f365ea7e2211129d830c6ebd29feaf6e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b037ac2621b9b9c8cd06b50fac5857cb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ni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5A48C483-C37C-4BD4-AB1F-EA8CD7B35FF5}"/>
</file>

<file path=customXml/itemProps2.xml><?xml version="1.0" encoding="utf-8"?>
<ds:datastoreItem xmlns:ds="http://schemas.openxmlformats.org/officeDocument/2006/customXml" ds:itemID="{81BEFD35-ACD7-468A-BF96-CF042F6E0091}"/>
</file>

<file path=customXml/itemProps3.xml><?xml version="1.0" encoding="utf-8"?>
<ds:datastoreItem xmlns:ds="http://schemas.openxmlformats.org/officeDocument/2006/customXml" ds:itemID="{57FDC8B0-3F2A-47F5-B4E3-470A1F789CB5}"/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556</TotalTime>
  <Words>1098</Words>
  <Application>Microsoft Macintosh PowerPoint</Application>
  <PresentationFormat>Panorámica</PresentationFormat>
  <Paragraphs>64</Paragraphs>
  <Slides>8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14" baseType="lpstr">
      <vt:lpstr>-apple-system</vt:lpstr>
      <vt:lpstr>Marker Felt Thin</vt:lpstr>
      <vt:lpstr>Tw Cen MT</vt:lpstr>
      <vt:lpstr>Tw Cen MT Condensed</vt:lpstr>
      <vt:lpstr>Wingdings 3</vt:lpstr>
      <vt:lpstr>Integral</vt:lpstr>
      <vt:lpstr>Ada 2. corrientes literarias.  Algunos ejemplos… m.c.e. cINTHYA bADIA cRIOLLO aCHACH</vt:lpstr>
      <vt:lpstr>ROMANTICISMO (siglos xviii-xix) </vt:lpstr>
      <vt:lpstr>BARROCO (siglos xvii-xviii)</vt:lpstr>
      <vt:lpstr>RENACIMIENTO (siglos xv-xvii)</vt:lpstr>
      <vt:lpstr>Literatura contemporánea (siglos xx-xxi)</vt:lpstr>
      <vt:lpstr>REALISMO (Siglo xix)</vt:lpstr>
      <vt:lpstr>Neoclasicismo (xvii-xviii)</vt:lpstr>
      <vt:lpstr>Referencias: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Ada 2. corrientes literarias. Algunos ejemplos…</dc:title>
  <dc:creator>Cinthya Criollo Achach</dc:creator>
  <cp:lastModifiedBy>Cinthya Criollo Achach</cp:lastModifiedBy>
  <cp:revision>15</cp:revision>
  <dcterms:created xsi:type="dcterms:W3CDTF">2024-02-14T22:06:09Z</dcterms:created>
  <dcterms:modified xsi:type="dcterms:W3CDTF">2026-02-20T18:46:10Z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0x010100308A41B03DA5BE47AC18ED8242A556DB</vt:lpwstr>
  </property>
</Properties>
</file>